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7177" r:id="rId3"/>
    <p:sldId id="6393" r:id="rId4"/>
    <p:sldId id="6394" r:id="rId5"/>
    <p:sldId id="7012" r:id="rId6"/>
    <p:sldId id="7178" r:id="rId7"/>
    <p:sldId id="7033" r:id="rId8"/>
    <p:sldId id="7179" r:id="rId9"/>
    <p:sldId id="7181" r:id="rId10"/>
    <p:sldId id="7184" r:id="rId11"/>
    <p:sldId id="7187" r:id="rId12"/>
    <p:sldId id="7188" r:id="rId13"/>
    <p:sldId id="7212" r:id="rId14"/>
    <p:sldId id="7193" r:id="rId15"/>
    <p:sldId id="7194" r:id="rId16"/>
    <p:sldId id="7009" r:id="rId17"/>
    <p:sldId id="7196" r:id="rId18"/>
    <p:sldId id="7197" r:id="rId19"/>
    <p:sldId id="7198" r:id="rId20"/>
    <p:sldId id="7199" r:id="rId21"/>
    <p:sldId id="7208" r:id="rId22"/>
    <p:sldId id="7209" r:id="rId23"/>
    <p:sldId id="7210" r:id="rId24"/>
    <p:sldId id="568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pos="4770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937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AE9"/>
    <a:srgbClr val="D7E7F5"/>
    <a:srgbClr val="9DC3E6"/>
    <a:srgbClr val="A5BBE3"/>
    <a:srgbClr val="4472C4"/>
    <a:srgbClr val="5799D5"/>
    <a:srgbClr val="C6DCF0"/>
    <a:srgbClr val="FA8736"/>
    <a:srgbClr val="FFDE7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5" autoAdjust="0"/>
    <p:restoredTop sz="94654"/>
  </p:normalViewPr>
  <p:slideViewPr>
    <p:cSldViewPr snapToGrid="0" showGuides="1">
      <p:cViewPr varScale="1">
        <p:scale>
          <a:sx n="81" d="100"/>
          <a:sy n="81" d="100"/>
        </p:scale>
        <p:origin x="312" y="264"/>
      </p:cViewPr>
      <p:guideLst>
        <p:guide orient="horz" pos="777"/>
        <p:guide pos="688"/>
        <p:guide pos="4770"/>
        <p:guide pos="7514"/>
        <p:guide pos="937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1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1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21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6836954875833"/>
          <c:y val="0"/>
          <c:w val="0.3427853384312538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01'2025</c:v>
                </c:pt>
              </c:strCache>
            </c:strRef>
          </c:tx>
          <c:spPr>
            <a:solidFill>
              <a:srgbClr val="2E75B6"/>
            </a:solidFill>
          </c:spPr>
          <c:invertIfNegative val="0"/>
          <c:dLbls>
            <c:dLbl>
              <c:idx val="0"/>
              <c:layout>
                <c:manualLayout>
                  <c:x val="-3.78604839176619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436502891911476E-4"/>
                  <c:y val="2.2766074461913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860483917661978E-3"/>
                  <c:y val="6.8298223385741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860483917661978E-3"/>
                  <c:y val="4.55321489238279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1924391820449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8604839176619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192439182044935E-3"/>
                  <c:y val="4.55339415281171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7860483917661978E-3"/>
                  <c:y val="2.2766074461914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78604839176619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192439182044935E-3"/>
                  <c:y val="-8.34746420541630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7860483917661978E-3"/>
                  <c:y val="2.2766074461913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860483917661978E-3"/>
                  <c:y val="1.7926042883396828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FC3-4F95-8301-BFD28DEE616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1528528653280023E-3"/>
                  <c:y val="3.585208576679365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FC3-4F95-8301-BFD28DEE61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/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3"/>
                <c:pt idx="0">
                  <c:v>Погіршення психоемоційного стану</c:v>
                </c:pt>
                <c:pt idx="1">
                  <c:v>Погіршення стану здоров’я</c:v>
                </c:pt>
                <c:pt idx="2">
                  <c:v>Втрата доходів </c:v>
                </c:pt>
                <c:pt idx="3">
                  <c:v>Роз’єднання сім’ї</c:v>
                </c:pt>
                <c:pt idx="4">
                  <c:v>Загибель близької людини</c:v>
                </c:pt>
                <c:pt idx="5">
                  <c:v>Втрата роботи </c:v>
                </c:pt>
                <c:pt idx="6">
                  <c:v>Розірвання стосунків з членами родини, близькими</c:v>
                </c:pt>
                <c:pt idx="7">
                  <c:v>Поранення близької людини</c:v>
                </c:pt>
                <c:pt idx="8">
                  <c:v>Вимушене переселення чи міграція</c:v>
                </c:pt>
                <c:pt idx="9">
                  <c:v>Руйнування чи пошкодження майна</c:v>
                </c:pt>
                <c:pt idx="10">
                  <c:v>Втрата бізнесу</c:v>
                </c:pt>
                <c:pt idx="11">
                  <c:v>Жодне з переліченого</c:v>
                </c:pt>
                <c:pt idx="12">
                  <c:v>Інше</c:v>
                </c:pt>
              </c:strCache>
            </c:strRef>
          </c:cat>
          <c:val>
            <c:numRef>
              <c:f>Лист1!$B$2:$B$14</c:f>
              <c:numCache>
                <c:formatCode>0</c:formatCode>
                <c:ptCount val="13"/>
                <c:pt idx="0">
                  <c:v>50.140338039533603</c:v>
                </c:pt>
                <c:pt idx="1">
                  <c:v>36.283890095222503</c:v>
                </c:pt>
                <c:pt idx="2">
                  <c:v>23.698095392980601</c:v>
                </c:pt>
                <c:pt idx="3">
                  <c:v>20.369962579604501</c:v>
                </c:pt>
                <c:pt idx="4">
                  <c:v>20.7068278976604</c:v>
                </c:pt>
                <c:pt idx="5">
                  <c:v>17.027275203138299</c:v>
                </c:pt>
                <c:pt idx="6">
                  <c:v>15.122820906768901</c:v>
                </c:pt>
                <c:pt idx="7">
                  <c:v>16.5416883203597</c:v>
                </c:pt>
                <c:pt idx="8">
                  <c:v>13.8972633199774</c:v>
                </c:pt>
                <c:pt idx="9">
                  <c:v>15.5365214322632</c:v>
                </c:pt>
                <c:pt idx="10">
                  <c:v>6.5411688197811602</c:v>
                </c:pt>
                <c:pt idx="11">
                  <c:v>9.0761672182068907</c:v>
                </c:pt>
                <c:pt idx="12">
                  <c:v>3.5966269490764202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3F-4082-97AF-3F740BD0C7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07'2024</c:v>
                </c:pt>
              </c:strCache>
            </c:strRef>
          </c:tx>
          <c:spPr>
            <a:solidFill>
              <a:srgbClr val="69A4D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3"/>
                <c:pt idx="0">
                  <c:v>Погіршення психоемоційного стану</c:v>
                </c:pt>
                <c:pt idx="1">
                  <c:v>Погіршення стану здоров’я</c:v>
                </c:pt>
                <c:pt idx="2">
                  <c:v>Втрата доходів </c:v>
                </c:pt>
                <c:pt idx="3">
                  <c:v>Роз’єднання сім’ї</c:v>
                </c:pt>
                <c:pt idx="4">
                  <c:v>Загибель близької людини</c:v>
                </c:pt>
                <c:pt idx="5">
                  <c:v>Втрата роботи </c:v>
                </c:pt>
                <c:pt idx="6">
                  <c:v>Розірвання стосунків з членами родини, близькими</c:v>
                </c:pt>
                <c:pt idx="7">
                  <c:v>Поранення близької людини</c:v>
                </c:pt>
                <c:pt idx="8">
                  <c:v>Вимушене переселення чи міграція</c:v>
                </c:pt>
                <c:pt idx="9">
                  <c:v>Руйнування чи пошкодження майна</c:v>
                </c:pt>
                <c:pt idx="10">
                  <c:v>Втрата бізнесу</c:v>
                </c:pt>
                <c:pt idx="11">
                  <c:v>Жодне з переліченого</c:v>
                </c:pt>
                <c:pt idx="12">
                  <c:v>Інше</c:v>
                </c:pt>
              </c:strCache>
            </c:strRef>
          </c:cat>
          <c:val>
            <c:numRef>
              <c:f>Лист1!$C$2:$C$14</c:f>
              <c:numCache>
                <c:formatCode>0</c:formatCode>
                <c:ptCount val="13"/>
                <c:pt idx="0">
                  <c:v>49.4639318542811</c:v>
                </c:pt>
                <c:pt idx="1">
                  <c:v>38.657011672356198</c:v>
                </c:pt>
                <c:pt idx="2">
                  <c:v>28.2112960515359</c:v>
                </c:pt>
                <c:pt idx="3">
                  <c:v>24.798812564178402</c:v>
                </c:pt>
                <c:pt idx="4">
                  <c:v>20.4757990259012</c:v>
                </c:pt>
                <c:pt idx="5">
                  <c:v>18.978311192870802</c:v>
                </c:pt>
                <c:pt idx="6">
                  <c:v>18.3607085519801</c:v>
                </c:pt>
                <c:pt idx="7">
                  <c:v>16.575412571877301</c:v>
                </c:pt>
                <c:pt idx="8">
                  <c:v>15.712448232068899</c:v>
                </c:pt>
                <c:pt idx="9">
                  <c:v>15.145490109963999</c:v>
                </c:pt>
                <c:pt idx="10">
                  <c:v>7.0897791488722204</c:v>
                </c:pt>
                <c:pt idx="11">
                  <c:v>2.2637628729525798</c:v>
                </c:pt>
                <c:pt idx="12">
                  <c:v>6.84925915704952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C1-4532-B301-0C8A111692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10'2023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0C-4147-86D1-61243D4C21F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40C-4147-86D1-61243D4C21F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40C-4147-86D1-61243D4C21F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40C-4147-86D1-61243D4C21F9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40C-4147-86D1-61243D4C21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3"/>
                <c:pt idx="0">
                  <c:v>Погіршення психоемоційного стану</c:v>
                </c:pt>
                <c:pt idx="1">
                  <c:v>Погіршення стану здоров’я</c:v>
                </c:pt>
                <c:pt idx="2">
                  <c:v>Втрата доходів </c:v>
                </c:pt>
                <c:pt idx="3">
                  <c:v>Роз’єднання сім’ї</c:v>
                </c:pt>
                <c:pt idx="4">
                  <c:v>Загибель близької людини</c:v>
                </c:pt>
                <c:pt idx="5">
                  <c:v>Втрата роботи </c:v>
                </c:pt>
                <c:pt idx="6">
                  <c:v>Розірвання стосунків з членами родини, близькими</c:v>
                </c:pt>
                <c:pt idx="7">
                  <c:v>Поранення близької людини</c:v>
                </c:pt>
                <c:pt idx="8">
                  <c:v>Вимушене переселення чи міграція</c:v>
                </c:pt>
                <c:pt idx="9">
                  <c:v>Руйнування чи пошкодження майна</c:v>
                </c:pt>
                <c:pt idx="10">
                  <c:v>Втрата бізнесу</c:v>
                </c:pt>
                <c:pt idx="11">
                  <c:v>Жодне з переліченого</c:v>
                </c:pt>
                <c:pt idx="12">
                  <c:v>Інше</c:v>
                </c:pt>
              </c:strCache>
            </c:strRef>
          </c:cat>
          <c:val>
            <c:numRef>
              <c:f>Лист1!$D$2:$D$14</c:f>
              <c:numCache>
                <c:formatCode>0</c:formatCode>
                <c:ptCount val="13"/>
                <c:pt idx="0">
                  <c:v>50.169393210282102</c:v>
                </c:pt>
                <c:pt idx="1">
                  <c:v>38.2292393431931</c:v>
                </c:pt>
                <c:pt idx="2">
                  <c:v>28.899963672083299</c:v>
                </c:pt>
                <c:pt idx="3">
                  <c:v>22.7205298885792</c:v>
                </c:pt>
                <c:pt idx="4">
                  <c:v>18.690089428238</c:v>
                </c:pt>
                <c:pt idx="5">
                  <c:v>22.435683601612201</c:v>
                </c:pt>
                <c:pt idx="6">
                  <c:v>16.749348988680101</c:v>
                </c:pt>
                <c:pt idx="7">
                  <c:v>16.6320517154799</c:v>
                </c:pt>
                <c:pt idx="8">
                  <c:v>14.8584859219593</c:v>
                </c:pt>
                <c:pt idx="9">
                  <c:v>13.7012053498732</c:v>
                </c:pt>
                <c:pt idx="10">
                  <c:v>7.5369337358802797</c:v>
                </c:pt>
                <c:pt idx="11">
                  <c:v>1.53051213122781</c:v>
                </c:pt>
                <c:pt idx="12">
                  <c:v>7.27950152344523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70-4997-8A37-095BC84BE7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10"/>
        <c:axId val="1105533232"/>
        <c:axId val="1105525616"/>
      </c:barChart>
      <c:catAx>
        <c:axId val="11055332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uk-UA"/>
          </a:p>
        </c:txPr>
        <c:crossAx val="1105525616"/>
        <c:crosses val="autoZero"/>
        <c:auto val="1"/>
        <c:lblAlgn val="ctr"/>
        <c:lblOffset val="100"/>
        <c:noMultiLvlLbl val="0"/>
      </c:catAx>
      <c:valAx>
        <c:axId val="1105525616"/>
        <c:scaling>
          <c:orientation val="minMax"/>
        </c:scaling>
        <c:delete val="1"/>
        <c:axPos val="t"/>
        <c:numFmt formatCode="0" sourceLinked="0"/>
        <c:majorTickMark val="out"/>
        <c:minorTickMark val="none"/>
        <c:tickLblPos val="nextTo"/>
        <c:crossAx val="110553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78855039730958"/>
          <c:y val="0.43896402852349548"/>
          <c:w val="0.14184051092227448"/>
          <c:h val="0.1709151388300317"/>
        </c:manualLayout>
      </c:layout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400" baseline="0">
          <a:latin typeface="Arial Narrow" panose="020B0606020202030204" pitchFamily="34" charset="0"/>
          <a:cs typeface="Arial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31688719453749"/>
          <c:y val="7.1628072788976094E-2"/>
          <c:w val="0.40802031686889528"/>
          <c:h val="0.550646174436227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E75B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72-4EA7-ABA1-26B757B64A27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72-4EA7-ABA1-26B757B64A27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72-4EA7-ABA1-26B757B64A27}"/>
              </c:ext>
            </c:extLst>
          </c:dPt>
          <c:dPt>
            <c:idx val="3"/>
            <c:bubble3D val="0"/>
            <c:spPr>
              <a:solidFill>
                <a:srgbClr val="FA87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72-4EA7-ABA1-26B757B64A27}"/>
              </c:ext>
            </c:extLst>
          </c:dPt>
          <c:dPt>
            <c:idx val="4"/>
            <c:bubble3D val="0"/>
            <c:spPr>
              <a:solidFill>
                <a:srgbClr val="FFDE7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572-4EA7-ABA1-26B757B64A27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572-4EA7-ABA1-26B757B64A2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Однозначно позитивно</c:v>
                </c:pt>
                <c:pt idx="1">
                  <c:v>Скоріше позитивно</c:v>
                </c:pt>
                <c:pt idx="2">
                  <c:v>Скоріше негативно</c:v>
                </c:pt>
                <c:pt idx="3">
                  <c:v>Однозначно негативно</c:v>
                </c:pt>
                <c:pt idx="4">
                  <c:v>Мені байдуже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23.484506075907699</c:v>
                </c:pt>
                <c:pt idx="1">
                  <c:v>34.872254547101399</c:v>
                </c:pt>
                <c:pt idx="2">
                  <c:v>15.048171197666299</c:v>
                </c:pt>
                <c:pt idx="3">
                  <c:v>11.450795632480199</c:v>
                </c:pt>
                <c:pt idx="4">
                  <c:v>9.4767471169538098</c:v>
                </c:pt>
                <c:pt idx="5">
                  <c:v>5.6675254298905697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572-4EA7-ABA1-26B757B64A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484971087205039"/>
          <c:y val="0.66978046599443553"/>
          <c:w val="0.41885637056771297"/>
          <c:h val="0.30424734878270626"/>
        </c:manualLayout>
      </c:layout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90079068198155"/>
          <c:y val="0.12086499146599643"/>
          <c:w val="0.40802031686889528"/>
          <c:h val="0.550646174436227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E75B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A9-418B-A3F1-CB48375415AD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A9-418B-A3F1-CB48375415AD}"/>
              </c:ext>
            </c:extLst>
          </c:dPt>
          <c:dPt>
            <c:idx val="2"/>
            <c:bubble3D val="0"/>
            <c:spPr>
              <a:solidFill>
                <a:srgbClr val="FA87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A9-418B-A3F1-CB48375415AD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A9-418B-A3F1-CB48375415A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Так, добре знаю про це </c:v>
                </c:pt>
                <c:pt idx="1">
                  <c:v>Так, щось чув </c:v>
                </c:pt>
                <c:pt idx="2">
                  <c:v>Ні, мені нічого невідомо про це</c:v>
                </c:pt>
                <c:pt idx="3">
                  <c:v>Важко відповісти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22.6932658534488</c:v>
                </c:pt>
                <c:pt idx="1">
                  <c:v>43.991161647739503</c:v>
                </c:pt>
                <c:pt idx="2">
                  <c:v>32.681554681878303</c:v>
                </c:pt>
                <c:pt idx="3">
                  <c:v>0.63401781693271797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A9-418B-A3F1-CB48375415A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7992327118901857"/>
          <c:y val="0.71783776032694091"/>
          <c:w val="0.5519684437516359"/>
          <c:h val="0.23809810220489974"/>
        </c:manualLayout>
      </c:layout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758979385745"/>
          <c:y val="5.4600495111619178E-2"/>
          <c:w val="0.40802031686889528"/>
          <c:h val="0.550646174436227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E75B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53-4D87-904C-0AB3AC55E757}"/>
              </c:ext>
            </c:extLst>
          </c:dPt>
          <c:dPt>
            <c:idx val="1"/>
            <c:bubble3D val="0"/>
            <c:spPr>
              <a:solidFill>
                <a:srgbClr val="75ABD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53-4D87-904C-0AB3AC55E757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53-4D87-904C-0AB3AC55E757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53-4D87-904C-0AB3AC55E757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53-4D87-904C-0AB3AC55E757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DC-4564-871D-B438DD9688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Національна комісія з люстрації при Міністерстві юстиції або іншому міністерстві</c:v>
                </c:pt>
                <c:pt idx="1">
                  <c:v>Національна комісія з люстрації при Українському інституті національної пам’яті</c:v>
                </c:pt>
                <c:pt idx="2">
                  <c:v>Новий спеціальний загальнодержавний орган для проведення люстрації</c:v>
                </c:pt>
                <c:pt idx="3">
                  <c:v>Органи місцевого самоврядування, територіальні громади</c:v>
                </c:pt>
                <c:pt idx="4">
                  <c:v>Інше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18.861991334990201</c:v>
                </c:pt>
                <c:pt idx="1">
                  <c:v>9.76715073692014</c:v>
                </c:pt>
                <c:pt idx="2">
                  <c:v>43.4026628875393</c:v>
                </c:pt>
                <c:pt idx="3">
                  <c:v>18.451568212487899</c:v>
                </c:pt>
                <c:pt idx="4">
                  <c:v>4.32549292708494</c:v>
                </c:pt>
                <c:pt idx="5">
                  <c:v>5.1911339009769097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53-4D87-904C-0AB3AC55E75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60654718397798091"/>
          <c:w val="1"/>
          <c:h val="0.36962332879912524"/>
        </c:manualLayout>
      </c:layout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019873331051008"/>
          <c:y val="3.0598784013881577E-2"/>
          <c:w val="0.54980126668948981"/>
          <c:h val="0.940700814680881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Однозначно так</c:v>
                </c:pt>
              </c:strCache>
            </c:strRef>
          </c:tx>
          <c:spPr>
            <a:solidFill>
              <a:srgbClr val="2E75B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Прифронтові</c:v>
                </c:pt>
                <c:pt idx="2">
                  <c:v>Захід</c:v>
                </c:pt>
                <c:pt idx="3">
                  <c:v>Центр</c:v>
                </c:pt>
                <c:pt idx="4">
                  <c:v>Деокуповані</c:v>
                </c:pt>
                <c:pt idx="5">
                  <c:v>Зона бойових дій</c:v>
                </c:pt>
                <c:pt idx="7">
                  <c:v>18-29</c:v>
                </c:pt>
                <c:pt idx="8">
                  <c:v>30-39</c:v>
                </c:pt>
                <c:pt idx="9">
                  <c:v>40-49</c:v>
                </c:pt>
                <c:pt idx="10">
                  <c:v>50-59</c:v>
                </c:pt>
                <c:pt idx="11">
                  <c:v>60+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21.459625242854202</c:v>
                </c:pt>
                <c:pt idx="1">
                  <c:v>18.5629405951541</c:v>
                </c:pt>
                <c:pt idx="2">
                  <c:v>17.5371603232513</c:v>
                </c:pt>
                <c:pt idx="3">
                  <c:v>22.113288274404599</c:v>
                </c:pt>
                <c:pt idx="4">
                  <c:v>19.057498017490499</c:v>
                </c:pt>
                <c:pt idx="5">
                  <c:v>11.6795825291535</c:v>
                </c:pt>
                <c:pt idx="7">
                  <c:v>20.087238735985501</c:v>
                </c:pt>
                <c:pt idx="8">
                  <c:v>21.162069878385498</c:v>
                </c:pt>
                <c:pt idx="9">
                  <c:v>19.9403959122542</c:v>
                </c:pt>
                <c:pt idx="10">
                  <c:v>19.743024003428701</c:v>
                </c:pt>
                <c:pt idx="11">
                  <c:v>15.463479769283399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F8-4CA3-90B8-D84DA4E2C8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Скоріше так</c:v>
                </c:pt>
              </c:strCache>
            </c:strRef>
          </c:tx>
          <c:spPr>
            <a:solidFill>
              <a:srgbClr val="75ABD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Прифронтові</c:v>
                </c:pt>
                <c:pt idx="2">
                  <c:v>Захід</c:v>
                </c:pt>
                <c:pt idx="3">
                  <c:v>Центр</c:v>
                </c:pt>
                <c:pt idx="4">
                  <c:v>Деокуповані</c:v>
                </c:pt>
                <c:pt idx="5">
                  <c:v>Зона бойових дій</c:v>
                </c:pt>
                <c:pt idx="7">
                  <c:v>18-29</c:v>
                </c:pt>
                <c:pt idx="8">
                  <c:v>30-39</c:v>
                </c:pt>
                <c:pt idx="9">
                  <c:v>40-49</c:v>
                </c:pt>
                <c:pt idx="10">
                  <c:v>50-59</c:v>
                </c:pt>
                <c:pt idx="11">
                  <c:v>60+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10.5692392002987</c:v>
                </c:pt>
                <c:pt idx="1">
                  <c:v>10.6815842196951</c:v>
                </c:pt>
                <c:pt idx="2">
                  <c:v>11.698702454767499</c:v>
                </c:pt>
                <c:pt idx="3">
                  <c:v>5.6606940294383303</c:v>
                </c:pt>
                <c:pt idx="4">
                  <c:v>8.4905611797525893</c:v>
                </c:pt>
                <c:pt idx="5">
                  <c:v>12.595286813684501</c:v>
                </c:pt>
                <c:pt idx="7">
                  <c:v>8.6715396035589798</c:v>
                </c:pt>
                <c:pt idx="8">
                  <c:v>7.4698279033852604</c:v>
                </c:pt>
                <c:pt idx="9">
                  <c:v>10.058731612734</c:v>
                </c:pt>
                <c:pt idx="10">
                  <c:v>9.4522646632921603</c:v>
                </c:pt>
                <c:pt idx="11">
                  <c:v>11.9611078249792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F8-4CA3-90B8-D84DA4E2C8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Прифронтові</c:v>
                </c:pt>
                <c:pt idx="2">
                  <c:v>Захід</c:v>
                </c:pt>
                <c:pt idx="3">
                  <c:v>Центр</c:v>
                </c:pt>
                <c:pt idx="4">
                  <c:v>Деокуповані</c:v>
                </c:pt>
                <c:pt idx="5">
                  <c:v>Зона бойових дій</c:v>
                </c:pt>
                <c:pt idx="7">
                  <c:v>18-29</c:v>
                </c:pt>
                <c:pt idx="8">
                  <c:v>30-39</c:v>
                </c:pt>
                <c:pt idx="9">
                  <c:v>40-49</c:v>
                </c:pt>
                <c:pt idx="10">
                  <c:v>50-59</c:v>
                </c:pt>
                <c:pt idx="11">
                  <c:v>60+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0">
                  <c:v>3.0076651322405699</c:v>
                </c:pt>
                <c:pt idx="1">
                  <c:v>5.4221422293620396</c:v>
                </c:pt>
                <c:pt idx="2">
                  <c:v>4.4438979233009501</c:v>
                </c:pt>
                <c:pt idx="3">
                  <c:v>3.7787627143628701</c:v>
                </c:pt>
                <c:pt idx="4">
                  <c:v>3.8948180292755499</c:v>
                </c:pt>
                <c:pt idx="5">
                  <c:v>5.30584852965855</c:v>
                </c:pt>
                <c:pt idx="7">
                  <c:v>2.0304088599154899</c:v>
                </c:pt>
                <c:pt idx="8">
                  <c:v>3.28123757765806</c:v>
                </c:pt>
                <c:pt idx="9">
                  <c:v>5.7218230592800499</c:v>
                </c:pt>
                <c:pt idx="10">
                  <c:v>5.17433475533009</c:v>
                </c:pt>
                <c:pt idx="11">
                  <c:v>4.9003778641336497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F8-4CA3-90B8-D84DA4E2C8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Зовсім ні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Прифронтові</c:v>
                </c:pt>
                <c:pt idx="2">
                  <c:v>Захід</c:v>
                </c:pt>
                <c:pt idx="3">
                  <c:v>Центр</c:v>
                </c:pt>
                <c:pt idx="4">
                  <c:v>Деокуповані</c:v>
                </c:pt>
                <c:pt idx="5">
                  <c:v>Зона бойових дій</c:v>
                </c:pt>
                <c:pt idx="7">
                  <c:v>18-29</c:v>
                </c:pt>
                <c:pt idx="8">
                  <c:v>30-39</c:v>
                </c:pt>
                <c:pt idx="9">
                  <c:v>40-49</c:v>
                </c:pt>
                <c:pt idx="10">
                  <c:v>50-59</c:v>
                </c:pt>
                <c:pt idx="11">
                  <c:v>60+</c:v>
                </c:pt>
              </c:strCache>
            </c:strRef>
          </c:cat>
          <c:val>
            <c:numRef>
              <c:f>Лист1!$E$2:$E$13</c:f>
              <c:numCache>
                <c:formatCode>0</c:formatCode>
                <c:ptCount val="12"/>
                <c:pt idx="0">
                  <c:v>7.7364090833968797</c:v>
                </c:pt>
                <c:pt idx="1">
                  <c:v>6.2917604561837903</c:v>
                </c:pt>
                <c:pt idx="2">
                  <c:v>4.0470674125105903</c:v>
                </c:pt>
                <c:pt idx="3">
                  <c:v>4.3493288034059097</c:v>
                </c:pt>
                <c:pt idx="4">
                  <c:v>5.3506128823791004</c:v>
                </c:pt>
                <c:pt idx="5">
                  <c:v>5.3658163508782799</c:v>
                </c:pt>
                <c:pt idx="7">
                  <c:v>4.2846192138838397</c:v>
                </c:pt>
                <c:pt idx="8">
                  <c:v>4.8704955503316096</c:v>
                </c:pt>
                <c:pt idx="9">
                  <c:v>3.2527836859830002</c:v>
                </c:pt>
                <c:pt idx="10">
                  <c:v>7.2507881585303</c:v>
                </c:pt>
                <c:pt idx="11">
                  <c:v>5.9655494607925803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F8-4CA3-90B8-D84DA4E2C8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Прифронтові</c:v>
                </c:pt>
                <c:pt idx="2">
                  <c:v>Захід</c:v>
                </c:pt>
                <c:pt idx="3">
                  <c:v>Центр</c:v>
                </c:pt>
                <c:pt idx="4">
                  <c:v>Деокуповані</c:v>
                </c:pt>
                <c:pt idx="5">
                  <c:v>Зона бойових дій</c:v>
                </c:pt>
                <c:pt idx="7">
                  <c:v>18-29</c:v>
                </c:pt>
                <c:pt idx="8">
                  <c:v>30-39</c:v>
                </c:pt>
                <c:pt idx="9">
                  <c:v>40-49</c:v>
                </c:pt>
                <c:pt idx="10">
                  <c:v>50-59</c:v>
                </c:pt>
                <c:pt idx="11">
                  <c:v>60+</c:v>
                </c:pt>
              </c:strCache>
            </c:strRef>
          </c:cat>
          <c:val>
            <c:numRef>
              <c:f>Лист1!$F$2:$F$13</c:f>
              <c:numCache>
                <c:formatCode>0</c:formatCode>
                <c:ptCount val="12"/>
                <c:pt idx="0">
                  <c:v>43.824277285743001</c:v>
                </c:pt>
                <c:pt idx="1">
                  <c:v>41.0323483598712</c:v>
                </c:pt>
                <c:pt idx="2">
                  <c:v>43.856878878009901</c:v>
                </c:pt>
                <c:pt idx="3">
                  <c:v>45.591383343402299</c:v>
                </c:pt>
                <c:pt idx="4">
                  <c:v>42.451622978263401</c:v>
                </c:pt>
                <c:pt idx="5">
                  <c:v>44.305903282886597</c:v>
                </c:pt>
                <c:pt idx="7">
                  <c:v>44.834141135447197</c:v>
                </c:pt>
                <c:pt idx="8">
                  <c:v>44.517664412890902</c:v>
                </c:pt>
                <c:pt idx="9">
                  <c:v>43.912486796995402</c:v>
                </c:pt>
                <c:pt idx="10">
                  <c:v>40.823536914923302</c:v>
                </c:pt>
                <c:pt idx="11">
                  <c:v>42.944577843468501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1F8-4CA3-90B8-D84DA4E2C86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Прифронтові</c:v>
                </c:pt>
                <c:pt idx="2">
                  <c:v>Захід</c:v>
                </c:pt>
                <c:pt idx="3">
                  <c:v>Центр</c:v>
                </c:pt>
                <c:pt idx="4">
                  <c:v>Деокуповані</c:v>
                </c:pt>
                <c:pt idx="5">
                  <c:v>Зона бойових дій</c:v>
                </c:pt>
                <c:pt idx="7">
                  <c:v>18-29</c:v>
                </c:pt>
                <c:pt idx="8">
                  <c:v>30-39</c:v>
                </c:pt>
                <c:pt idx="9">
                  <c:v>40-49</c:v>
                </c:pt>
                <c:pt idx="10">
                  <c:v>50-59</c:v>
                </c:pt>
                <c:pt idx="11">
                  <c:v>60+</c:v>
                </c:pt>
              </c:strCache>
            </c:strRef>
          </c:cat>
          <c:val>
            <c:numRef>
              <c:f>Лист1!$G$2:$G$13</c:f>
              <c:numCache>
                <c:formatCode>0</c:formatCode>
                <c:ptCount val="12"/>
                <c:pt idx="0">
                  <c:v>13.402784055466601</c:v>
                </c:pt>
                <c:pt idx="1">
                  <c:v>18.0092241397337</c:v>
                </c:pt>
                <c:pt idx="2">
                  <c:v>18.416293008159801</c:v>
                </c:pt>
                <c:pt idx="3">
                  <c:v>18.506542834986</c:v>
                </c:pt>
                <c:pt idx="4">
                  <c:v>20.754886912838799</c:v>
                </c:pt>
                <c:pt idx="5">
                  <c:v>20.747562493738499</c:v>
                </c:pt>
                <c:pt idx="7">
                  <c:v>20.0920524512089</c:v>
                </c:pt>
                <c:pt idx="8">
                  <c:v>18.698704677348701</c:v>
                </c:pt>
                <c:pt idx="9">
                  <c:v>17.113778932753402</c:v>
                </c:pt>
                <c:pt idx="10">
                  <c:v>17.5560515044955</c:v>
                </c:pt>
                <c:pt idx="11">
                  <c:v>18.7649072373429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78-47A4-A0AA-C644ED8B4E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147203728"/>
        <c:axId val="1147205904"/>
      </c:barChart>
      <c:catAx>
        <c:axId val="11472037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1147205904"/>
        <c:crosses val="autoZero"/>
        <c:auto val="1"/>
        <c:lblAlgn val="ctr"/>
        <c:lblOffset val="100"/>
        <c:noMultiLvlLbl val="0"/>
      </c:catAx>
      <c:valAx>
        <c:axId val="1147205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47203728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rial Narrow" panose="020B0606020202030204" pitchFamily="34" charset="0"/>
        </a:defRPr>
      </a:pPr>
      <a:endParaRPr lang="uk-UA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31254089395105"/>
          <c:y val="7.4835145356884653E-2"/>
          <c:w val="0.40802031686889528"/>
          <c:h val="0.550646174436227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E75B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53-4D87-904C-0AB3AC55E757}"/>
              </c:ext>
            </c:extLst>
          </c:dPt>
          <c:dPt>
            <c:idx val="1"/>
            <c:bubble3D val="0"/>
            <c:spPr>
              <a:solidFill>
                <a:srgbClr val="75ABD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53-4D87-904C-0AB3AC55E757}"/>
              </c:ext>
            </c:extLst>
          </c:dPt>
          <c:dPt>
            <c:idx val="2"/>
            <c:bubble3D val="0"/>
            <c:spPr>
              <a:solidFill>
                <a:srgbClr val="C6DC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53-4D87-904C-0AB3AC55E757}"/>
              </c:ext>
            </c:extLst>
          </c:dPt>
          <c:dPt>
            <c:idx val="3"/>
            <c:bubble3D val="0"/>
            <c:spPr>
              <a:solidFill>
                <a:srgbClr val="FA87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53-4D87-904C-0AB3AC55E757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53-4D87-904C-0AB3AC55E75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Готовий повідомляти всю відому мені інформацію </c:v>
                </c:pt>
                <c:pt idx="1">
                  <c:v>Готовий збирати дані та передавати її відповідному органу </c:v>
                </c:pt>
                <c:pt idx="2">
                  <c:v>Готовий, але тільки щодо ситуацій чи дій осіб, від яких постраждав сам або мої близькі</c:v>
                </c:pt>
                <c:pt idx="3">
                  <c:v>Не готовий повідомляти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60.673431500850398</c:v>
                </c:pt>
                <c:pt idx="1">
                  <c:v>7.5869438308754402</c:v>
                </c:pt>
                <c:pt idx="2">
                  <c:v>13.748337884041099</c:v>
                </c:pt>
                <c:pt idx="3">
                  <c:v>14.940819837764799</c:v>
                </c:pt>
                <c:pt idx="4">
                  <c:v>3.05046694646762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53-4D87-904C-0AB3AC55E75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2.1157604361363026E-2"/>
          <c:y val="0.63942849062653728"/>
          <c:w val="0.96956672164459734"/>
          <c:h val="0.36057150937346272"/>
        </c:manualLayout>
      </c:layout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019873331051008"/>
          <c:y val="3.0598784013881577E-2"/>
          <c:w val="0.54980126668948981"/>
          <c:h val="0.940700814680881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Однозначно так</c:v>
                </c:pt>
              </c:strCache>
            </c:strRef>
          </c:tx>
          <c:spPr>
            <a:solidFill>
              <a:srgbClr val="2E75B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Захід</c:v>
                </c:pt>
                <c:pt idx="1">
                  <c:v>Центр</c:v>
                </c:pt>
                <c:pt idx="2">
                  <c:v>Київ</c:v>
                </c:pt>
                <c:pt idx="3">
                  <c:v>Зона бойових дій</c:v>
                </c:pt>
                <c:pt idx="4">
                  <c:v>Деокуповані</c:v>
                </c:pt>
                <c:pt idx="5">
                  <c:v>Прифронтові</c:v>
                </c:pt>
                <c:pt idx="7">
                  <c:v>18-29</c:v>
                </c:pt>
                <c:pt idx="8">
                  <c:v>30-39</c:v>
                </c:pt>
                <c:pt idx="9">
                  <c:v>40-49</c:v>
                </c:pt>
                <c:pt idx="10">
                  <c:v>50-59</c:v>
                </c:pt>
                <c:pt idx="11">
                  <c:v>60+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64.360008711458704</c:v>
                </c:pt>
                <c:pt idx="1">
                  <c:v>62.2240220574012</c:v>
                </c:pt>
                <c:pt idx="2">
                  <c:v>68.006563698538002</c:v>
                </c:pt>
                <c:pt idx="3">
                  <c:v>55.072517213688002</c:v>
                </c:pt>
                <c:pt idx="4">
                  <c:v>58.2290383949369</c:v>
                </c:pt>
                <c:pt idx="5">
                  <c:v>54.024147433481701</c:v>
                </c:pt>
                <c:pt idx="7">
                  <c:v>60.533191279540198</c:v>
                </c:pt>
                <c:pt idx="8">
                  <c:v>62.4331404948447</c:v>
                </c:pt>
                <c:pt idx="9">
                  <c:v>63.515432647576702</c:v>
                </c:pt>
                <c:pt idx="10">
                  <c:v>63.278507591888001</c:v>
                </c:pt>
                <c:pt idx="11">
                  <c:v>56.3414242042099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F8-4CA3-90B8-D84DA4E2C8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Скоріше так</c:v>
                </c:pt>
              </c:strCache>
            </c:strRef>
          </c:tx>
          <c:spPr>
            <a:solidFill>
              <a:srgbClr val="75ABD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Захід</c:v>
                </c:pt>
                <c:pt idx="1">
                  <c:v>Центр</c:v>
                </c:pt>
                <c:pt idx="2">
                  <c:v>Київ</c:v>
                </c:pt>
                <c:pt idx="3">
                  <c:v>Зона бойових дій</c:v>
                </c:pt>
                <c:pt idx="4">
                  <c:v>Деокуповані</c:v>
                </c:pt>
                <c:pt idx="5">
                  <c:v>Прифронтові</c:v>
                </c:pt>
                <c:pt idx="7">
                  <c:v>18-29</c:v>
                </c:pt>
                <c:pt idx="8">
                  <c:v>30-39</c:v>
                </c:pt>
                <c:pt idx="9">
                  <c:v>40-49</c:v>
                </c:pt>
                <c:pt idx="10">
                  <c:v>50-59</c:v>
                </c:pt>
                <c:pt idx="11">
                  <c:v>60+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7.3690471680164604</c:v>
                </c:pt>
                <c:pt idx="1">
                  <c:v>8.3343749691800006</c:v>
                </c:pt>
                <c:pt idx="2">
                  <c:v>8.5323107006146692</c:v>
                </c:pt>
                <c:pt idx="3">
                  <c:v>7.9565802950954003</c:v>
                </c:pt>
                <c:pt idx="4">
                  <c:v>7.3893623910318098</c:v>
                </c:pt>
                <c:pt idx="5">
                  <c:v>6.8140863908838201</c:v>
                </c:pt>
                <c:pt idx="7">
                  <c:v>15.7346988831498</c:v>
                </c:pt>
                <c:pt idx="8">
                  <c:v>7.5450305793867196</c:v>
                </c:pt>
                <c:pt idx="9">
                  <c:v>9.5056988258210104</c:v>
                </c:pt>
                <c:pt idx="10">
                  <c:v>3.0403483458093601</c:v>
                </c:pt>
                <c:pt idx="11">
                  <c:v>4.8697939301451703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F8-4CA3-90B8-D84DA4E2C8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C6DC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Захід</c:v>
                </c:pt>
                <c:pt idx="1">
                  <c:v>Центр</c:v>
                </c:pt>
                <c:pt idx="2">
                  <c:v>Київ</c:v>
                </c:pt>
                <c:pt idx="3">
                  <c:v>Зона бойових дій</c:v>
                </c:pt>
                <c:pt idx="4">
                  <c:v>Деокуповані</c:v>
                </c:pt>
                <c:pt idx="5">
                  <c:v>Прифронтові</c:v>
                </c:pt>
                <c:pt idx="7">
                  <c:v>18-29</c:v>
                </c:pt>
                <c:pt idx="8">
                  <c:v>30-39</c:v>
                </c:pt>
                <c:pt idx="9">
                  <c:v>40-49</c:v>
                </c:pt>
                <c:pt idx="10">
                  <c:v>50-59</c:v>
                </c:pt>
                <c:pt idx="11">
                  <c:v>60+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0">
                  <c:v>13.2254055567549</c:v>
                </c:pt>
                <c:pt idx="1">
                  <c:v>12.984726570771</c:v>
                </c:pt>
                <c:pt idx="2">
                  <c:v>6.4563410158919501</c:v>
                </c:pt>
                <c:pt idx="3">
                  <c:v>17.872455081020501</c:v>
                </c:pt>
                <c:pt idx="4">
                  <c:v>14.168769097570999</c:v>
                </c:pt>
                <c:pt idx="5">
                  <c:v>17.175497261989101</c:v>
                </c:pt>
                <c:pt idx="7">
                  <c:v>14.410889409118299</c:v>
                </c:pt>
                <c:pt idx="8">
                  <c:v>14.986799503029999</c:v>
                </c:pt>
                <c:pt idx="9">
                  <c:v>14.322438668767299</c:v>
                </c:pt>
                <c:pt idx="10">
                  <c:v>12.5035940065713</c:v>
                </c:pt>
                <c:pt idx="11">
                  <c:v>12.8304461749422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F8-4CA3-90B8-D84DA4E2C8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Зовсім ні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Захід</c:v>
                </c:pt>
                <c:pt idx="1">
                  <c:v>Центр</c:v>
                </c:pt>
                <c:pt idx="2">
                  <c:v>Київ</c:v>
                </c:pt>
                <c:pt idx="3">
                  <c:v>Зона бойових дій</c:v>
                </c:pt>
                <c:pt idx="4">
                  <c:v>Деокуповані</c:v>
                </c:pt>
                <c:pt idx="5">
                  <c:v>Прифронтові</c:v>
                </c:pt>
                <c:pt idx="7">
                  <c:v>18-29</c:v>
                </c:pt>
                <c:pt idx="8">
                  <c:v>30-39</c:v>
                </c:pt>
                <c:pt idx="9">
                  <c:v>40-49</c:v>
                </c:pt>
                <c:pt idx="10">
                  <c:v>50-59</c:v>
                </c:pt>
                <c:pt idx="11">
                  <c:v>60+</c:v>
                </c:pt>
              </c:strCache>
            </c:strRef>
          </c:cat>
          <c:val>
            <c:numRef>
              <c:f>Лист1!$E$2:$E$13</c:f>
              <c:numCache>
                <c:formatCode>0</c:formatCode>
                <c:ptCount val="12"/>
                <c:pt idx="0">
                  <c:v>2.39498622303259</c:v>
                </c:pt>
                <c:pt idx="1">
                  <c:v>2.3645015587723099</c:v>
                </c:pt>
                <c:pt idx="2">
                  <c:v>3.9819690610479701</c:v>
                </c:pt>
                <c:pt idx="3">
                  <c:v>4.1977474853809698</c:v>
                </c:pt>
                <c:pt idx="4">
                  <c:v>4.2580569745141403</c:v>
                </c:pt>
                <c:pt idx="5">
                  <c:v>2.7367811133647901</c:v>
                </c:pt>
                <c:pt idx="7">
                  <c:v>2.56855102415166</c:v>
                </c:pt>
                <c:pt idx="8">
                  <c:v>2.1511402164456701</c:v>
                </c:pt>
                <c:pt idx="9">
                  <c:v>1.6892756444875301</c:v>
                </c:pt>
                <c:pt idx="10">
                  <c:v>4.3928109299973803</c:v>
                </c:pt>
                <c:pt idx="11">
                  <c:v>4.0643231150439503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F8-4CA3-90B8-D84DA4E2C8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rgbClr val="FA873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Захід</c:v>
                </c:pt>
                <c:pt idx="1">
                  <c:v>Центр</c:v>
                </c:pt>
                <c:pt idx="2">
                  <c:v>Київ</c:v>
                </c:pt>
                <c:pt idx="3">
                  <c:v>Зона бойових дій</c:v>
                </c:pt>
                <c:pt idx="4">
                  <c:v>Деокуповані</c:v>
                </c:pt>
                <c:pt idx="5">
                  <c:v>Прифронтові</c:v>
                </c:pt>
                <c:pt idx="7">
                  <c:v>18-29</c:v>
                </c:pt>
                <c:pt idx="8">
                  <c:v>30-39</c:v>
                </c:pt>
                <c:pt idx="9">
                  <c:v>40-49</c:v>
                </c:pt>
                <c:pt idx="10">
                  <c:v>50-59</c:v>
                </c:pt>
                <c:pt idx="11">
                  <c:v>60+</c:v>
                </c:pt>
              </c:strCache>
            </c:strRef>
          </c:cat>
          <c:val>
            <c:numRef>
              <c:f>Лист1!$F$2:$F$13</c:f>
              <c:numCache>
                <c:formatCode>0</c:formatCode>
                <c:ptCount val="12"/>
                <c:pt idx="0">
                  <c:v>12.6505523407374</c:v>
                </c:pt>
                <c:pt idx="1">
                  <c:v>14.092374843875501</c:v>
                </c:pt>
                <c:pt idx="2">
                  <c:v>13.0228155239075</c:v>
                </c:pt>
                <c:pt idx="3">
                  <c:v>14.900699924814999</c:v>
                </c:pt>
                <c:pt idx="4">
                  <c:v>15.954773141945999</c:v>
                </c:pt>
                <c:pt idx="5">
                  <c:v>19.249487800280601</c:v>
                </c:pt>
                <c:pt idx="7">
                  <c:v>6.7526694040399899</c:v>
                </c:pt>
                <c:pt idx="8">
                  <c:v>12.883889206292899</c:v>
                </c:pt>
                <c:pt idx="9">
                  <c:v>10.9671542133476</c:v>
                </c:pt>
                <c:pt idx="10">
                  <c:v>16.784739125733999</c:v>
                </c:pt>
                <c:pt idx="11">
                  <c:v>21.894012575658898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1F8-4CA3-90B8-D84DA4E2C8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147204816"/>
        <c:axId val="1147217328"/>
      </c:barChart>
      <c:catAx>
        <c:axId val="1147204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1147217328"/>
        <c:crosses val="autoZero"/>
        <c:auto val="1"/>
        <c:lblAlgn val="ctr"/>
        <c:lblOffset val="100"/>
        <c:noMultiLvlLbl val="0"/>
      </c:catAx>
      <c:valAx>
        <c:axId val="11472173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47204816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rial Narrow" panose="020B0606020202030204" pitchFamily="34" charset="0"/>
        </a:defRPr>
      </a:pPr>
      <a:endParaRPr lang="uk-UA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55051562022594"/>
          <c:y val="0.14955918537032717"/>
          <c:w val="0.42961268945702707"/>
          <c:h val="0.830976863418402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AE3-4CB6-9E12-446590530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Вдячність і визнання героїзму</c:v>
                </c:pt>
                <c:pt idx="1">
                  <c:v>Пам’ять про події і повага до загиблих</c:v>
                </c:pt>
                <c:pt idx="2">
                  <c:v>Відповідальність за майбутнє</c:v>
                </c:pt>
                <c:pt idx="3">
                  <c:v>Надію, що подібне не повториться</c:v>
                </c:pt>
                <c:pt idx="4">
                  <c:v>Відновлення справедливості</c:v>
                </c:pt>
                <c:pt idx="5">
                  <c:v>Скорботу, тугу за постраждалими</c:v>
                </c:pt>
                <c:pt idx="6">
                  <c:v>Усвідомлення історичного значення</c:v>
                </c:pt>
                <c:pt idx="7">
                  <c:v>Усвідомлення приналежності до спільноти</c:v>
                </c:pt>
                <c:pt idx="8">
                  <c:v>Рішучість у правильності власного вибору</c:v>
                </c:pt>
                <c:pt idx="9">
                  <c:v>Інше</c:v>
                </c:pt>
                <c:pt idx="10">
                  <c:v>Важко відповісти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65.101112042350593</c:v>
                </c:pt>
                <c:pt idx="1">
                  <c:v>49.763892895947798</c:v>
                </c:pt>
                <c:pt idx="2">
                  <c:v>28.686329222833798</c:v>
                </c:pt>
                <c:pt idx="3">
                  <c:v>28.4039492930394</c:v>
                </c:pt>
                <c:pt idx="4">
                  <c:v>24.334124885593202</c:v>
                </c:pt>
                <c:pt idx="5">
                  <c:v>21.246482325847602</c:v>
                </c:pt>
                <c:pt idx="6">
                  <c:v>16.844408004486301</c:v>
                </c:pt>
                <c:pt idx="7">
                  <c:v>4.9839153683810196</c:v>
                </c:pt>
                <c:pt idx="8">
                  <c:v>3.6362668548121202</c:v>
                </c:pt>
                <c:pt idx="9">
                  <c:v>0.53660461714329699</c:v>
                </c:pt>
                <c:pt idx="10">
                  <c:v>1.0077532956529101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D7-4AAF-838B-6B3052B43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47212432"/>
        <c:axId val="1147208080"/>
      </c:barChart>
      <c:catAx>
        <c:axId val="11472124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uk-UA"/>
          </a:p>
        </c:txPr>
        <c:crossAx val="1147208080"/>
        <c:crosses val="autoZero"/>
        <c:auto val="1"/>
        <c:lblAlgn val="ctr"/>
        <c:lblOffset val="100"/>
        <c:noMultiLvlLbl val="0"/>
      </c:catAx>
      <c:valAx>
        <c:axId val="1147208080"/>
        <c:scaling>
          <c:orientation val="minMax"/>
          <c:max val="70"/>
        </c:scaling>
        <c:delete val="1"/>
        <c:axPos val="t"/>
        <c:numFmt formatCode="0" sourceLinked="0"/>
        <c:majorTickMark val="out"/>
        <c:minorTickMark val="none"/>
        <c:tickLblPos val="nextTo"/>
        <c:crossAx val="1147212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55051562022594"/>
          <c:y val="0.14955918537032717"/>
          <c:w val="0.42961268945702707"/>
          <c:h val="0.830976863418402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AE3-4CB6-9E12-446590530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Героїзм військових</c:v>
                </c:pt>
                <c:pt idx="1">
                  <c:v>Волонтерство та порятунок цивільних</c:v>
                </c:pt>
                <c:pt idx="2">
                  <c:v>Збір коштів для армії</c:v>
                </c:pt>
                <c:pt idx="3">
                  <c:v>Спротив цивільних, в тому числі в окупації</c:v>
                </c:pt>
                <c:pt idx="4">
                  <c:v>Робота та відновлення критичної інфраструктури під обстрілами</c:v>
                </c:pt>
                <c:pt idx="5">
                  <c:v>Допомога біженцям і внутрішньо переміщеним особам</c:v>
                </c:pt>
                <c:pt idx="6">
                  <c:v>Міжнародна підтримка зі сторони країн партнерів</c:v>
                </c:pt>
                <c:pt idx="7">
                  <c:v>Участь громадян інших країн у обороні України</c:v>
                </c:pt>
                <c:pt idx="8">
                  <c:v>Участь жінок в обороні країни</c:v>
                </c:pt>
                <c:pt idx="9">
                  <c:v>Солідарність і підтримка від громадян інших країн</c:v>
                </c:pt>
                <c:pt idx="10">
                  <c:v>Щоденне життя в укриттях</c:v>
                </c:pt>
                <c:pt idx="11">
                  <c:v>Інше</c:v>
                </c:pt>
                <c:pt idx="12">
                  <c:v>Важко відповісти</c:v>
                </c:pt>
              </c:strCache>
            </c:strRef>
          </c:cat>
          <c:val>
            <c:numRef>
              <c:f>Лист1!$B$2:$B$14</c:f>
              <c:numCache>
                <c:formatCode>0</c:formatCode>
                <c:ptCount val="13"/>
                <c:pt idx="0">
                  <c:v>66.411864421087799</c:v>
                </c:pt>
                <c:pt idx="1">
                  <c:v>59.294098058848398</c:v>
                </c:pt>
                <c:pt idx="2">
                  <c:v>28.320838325115599</c:v>
                </c:pt>
                <c:pt idx="3">
                  <c:v>23.850999077797798</c:v>
                </c:pt>
                <c:pt idx="4">
                  <c:v>23.526346426327901</c:v>
                </c:pt>
                <c:pt idx="5">
                  <c:v>15.406531171403399</c:v>
                </c:pt>
                <c:pt idx="6">
                  <c:v>12.6254792089017</c:v>
                </c:pt>
                <c:pt idx="7">
                  <c:v>9.9914660026969297</c:v>
                </c:pt>
                <c:pt idx="8">
                  <c:v>9.16112463723106</c:v>
                </c:pt>
                <c:pt idx="9">
                  <c:v>3.9747299742917299</c:v>
                </c:pt>
                <c:pt idx="10">
                  <c:v>2.3732688497518701</c:v>
                </c:pt>
                <c:pt idx="11">
                  <c:v>1.0260650548758301</c:v>
                </c:pt>
                <c:pt idx="12">
                  <c:v>1.40121156456784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D7-4AAF-838B-6B3052B43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47206448"/>
        <c:axId val="1147214064"/>
      </c:barChart>
      <c:catAx>
        <c:axId val="1147206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uk-UA"/>
          </a:p>
        </c:txPr>
        <c:crossAx val="1147214064"/>
        <c:crosses val="autoZero"/>
        <c:auto val="1"/>
        <c:lblAlgn val="ctr"/>
        <c:lblOffset val="100"/>
        <c:noMultiLvlLbl val="0"/>
      </c:catAx>
      <c:valAx>
        <c:axId val="1147214064"/>
        <c:scaling>
          <c:orientation val="minMax"/>
          <c:max val="70"/>
        </c:scaling>
        <c:delete val="1"/>
        <c:axPos val="t"/>
        <c:numFmt formatCode="0" sourceLinked="0"/>
        <c:majorTickMark val="out"/>
        <c:minorTickMark val="none"/>
        <c:tickLblPos val="nextTo"/>
        <c:crossAx val="1147206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55051562022594"/>
          <c:y val="0.14955918537032717"/>
          <c:w val="0.42961268945702707"/>
          <c:h val="0.830976863418402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AE3-4CB6-9E12-446590530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Запровадження програм підтримки та допомоги родинам загиблих</c:v>
                </c:pt>
                <c:pt idx="1">
                  <c:v>Створення документальних та художніх фільмів</c:v>
                </c:pt>
                <c:pt idx="2">
                  <c:v>Створення музею, тематичних виставок</c:v>
                </c:pt>
                <c:pt idx="3">
                  <c:v>Започаткування Парку пам’яті</c:v>
                </c:pt>
                <c:pt idx="4">
                  <c:v>Встановлення монументу чи скульптури</c:v>
                </c:pt>
                <c:pt idx="5">
                  <c:v>Стипендії для дітей, молоді на честь полеглих</c:v>
                </c:pt>
                <c:pt idx="6">
                  <c:v>Запровадження загальнонаціонального уроку пам’яті</c:v>
                </c:pt>
                <c:pt idx="7">
                  <c:v>Створення Цифрового меморіалу, архіву</c:v>
                </c:pt>
                <c:pt idx="8">
                  <c:v>Створення Алеї пам’яті (інформаційні банери)</c:v>
                </c:pt>
                <c:pt idx="9">
                  <c:v>Навчальні курси у школах та університетах</c:v>
                </c:pt>
                <c:pt idx="10">
                  <c:v>Програми відвідування пам’ятних місць війни</c:v>
                </c:pt>
                <c:pt idx="11">
                  <c:v>Перейменування вулиць</c:v>
                </c:pt>
                <c:pt idx="12">
                  <c:v>Спортивні змагання на честь полеглих</c:v>
                </c:pt>
                <c:pt idx="13">
                  <c:v>Тематичні екскурсії в пам'ять про полеглих</c:v>
                </c:pt>
                <c:pt idx="14">
                  <c:v>Інше</c:v>
                </c:pt>
                <c:pt idx="15">
                  <c:v>Важко відповісти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>
                  <c:v>51.664078763417898</c:v>
                </c:pt>
                <c:pt idx="1">
                  <c:v>48.263415507451001</c:v>
                </c:pt>
                <c:pt idx="2">
                  <c:v>36.234323657664497</c:v>
                </c:pt>
                <c:pt idx="3">
                  <c:v>35.444120591566801</c:v>
                </c:pt>
                <c:pt idx="4">
                  <c:v>34.422261707458901</c:v>
                </c:pt>
                <c:pt idx="5">
                  <c:v>29.7222254962135</c:v>
                </c:pt>
                <c:pt idx="6">
                  <c:v>26.3000208893646</c:v>
                </c:pt>
                <c:pt idx="7">
                  <c:v>24.788764362055801</c:v>
                </c:pt>
                <c:pt idx="8">
                  <c:v>23.668946158752501</c:v>
                </c:pt>
                <c:pt idx="9">
                  <c:v>21.255319931055599</c:v>
                </c:pt>
                <c:pt idx="10">
                  <c:v>13.2129762236027</c:v>
                </c:pt>
                <c:pt idx="11">
                  <c:v>13.1845643626911</c:v>
                </c:pt>
                <c:pt idx="12">
                  <c:v>10.2248771709025</c:v>
                </c:pt>
                <c:pt idx="13">
                  <c:v>9.3575686190755505</c:v>
                </c:pt>
                <c:pt idx="14">
                  <c:v>1.21050937443017</c:v>
                </c:pt>
                <c:pt idx="15">
                  <c:v>1.4780085178340501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D7-4AAF-838B-6B3052B43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47217872"/>
        <c:axId val="1147206992"/>
      </c:barChart>
      <c:catAx>
        <c:axId val="11472178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uk-UA"/>
          </a:p>
        </c:txPr>
        <c:crossAx val="1147206992"/>
        <c:crosses val="autoZero"/>
        <c:auto val="1"/>
        <c:lblAlgn val="ctr"/>
        <c:lblOffset val="100"/>
        <c:noMultiLvlLbl val="0"/>
      </c:catAx>
      <c:valAx>
        <c:axId val="1147206992"/>
        <c:scaling>
          <c:orientation val="minMax"/>
          <c:max val="70"/>
        </c:scaling>
        <c:delete val="1"/>
        <c:axPos val="t"/>
        <c:numFmt formatCode="0" sourceLinked="0"/>
        <c:majorTickMark val="out"/>
        <c:minorTickMark val="none"/>
        <c:tickLblPos val="nextTo"/>
        <c:crossAx val="11472178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55051562022594"/>
          <c:y val="0.14955918537032717"/>
          <c:w val="0.42961268945702707"/>
          <c:h val="0.830976863418402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AE3-4CB6-9E12-446590530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Місця поховання загиблих</c:v>
                </c:pt>
                <c:pt idx="1">
                  <c:v>Відкриття пам’ятного місця, об’єкту</c:v>
                </c:pt>
                <c:pt idx="2">
                  <c:v>Місця поховання чи вшанування близьких на території інших регіонів</c:v>
                </c:pt>
                <c:pt idx="3">
                  <c:v>Громадські заходи у знаковому місці</c:v>
                </c:pt>
                <c:pt idx="4">
                  <c:v>Музейні експозиції та виставки</c:v>
                </c:pt>
                <c:pt idx="5">
                  <c:v>Мистецькі заходи (кінопокази, вистави, концерти)</c:v>
                </c:pt>
                <c:pt idx="6">
                  <c:v>Зустрічі людей зі схожим досвідом</c:v>
                </c:pt>
                <c:pt idx="7">
                  <c:v>Релігійні заходи</c:v>
                </c:pt>
                <c:pt idx="8">
                  <c:v>Освітні заходи</c:v>
                </c:pt>
                <c:pt idx="9">
                  <c:v>Тематичні екскурсії</c:v>
                </c:pt>
                <c:pt idx="10">
                  <c:v>Спортивні заходи</c:v>
                </c:pt>
                <c:pt idx="11">
                  <c:v>Інтернет-події</c:v>
                </c:pt>
                <c:pt idx="12">
                  <c:v>Інше</c:v>
                </c:pt>
                <c:pt idx="13">
                  <c:v>Не візьму участі у таких заходах</c:v>
                </c:pt>
                <c:pt idx="14">
                  <c:v>Важко відповісти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64.404692505368502</c:v>
                </c:pt>
                <c:pt idx="1">
                  <c:v>38.898082031377101</c:v>
                </c:pt>
                <c:pt idx="2">
                  <c:v>22.568499577926499</c:v>
                </c:pt>
                <c:pt idx="3">
                  <c:v>19.826691230715898</c:v>
                </c:pt>
                <c:pt idx="4">
                  <c:v>16.713929939541298</c:v>
                </c:pt>
                <c:pt idx="5">
                  <c:v>11.4051556719742</c:v>
                </c:pt>
                <c:pt idx="6">
                  <c:v>8.5630653267904009</c:v>
                </c:pt>
                <c:pt idx="7">
                  <c:v>8.2196445530522801</c:v>
                </c:pt>
                <c:pt idx="8">
                  <c:v>6.6923577491203696</c:v>
                </c:pt>
                <c:pt idx="9">
                  <c:v>5.6496912752163997</c:v>
                </c:pt>
                <c:pt idx="10">
                  <c:v>4.8968286144056696</c:v>
                </c:pt>
                <c:pt idx="11">
                  <c:v>3.0333572326871301</c:v>
                </c:pt>
                <c:pt idx="12">
                  <c:v>1.1642715296621899</c:v>
                </c:pt>
                <c:pt idx="13">
                  <c:v>2.4121706773350402</c:v>
                </c:pt>
                <c:pt idx="14">
                  <c:v>1.57732913644322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D7-4AAF-838B-6B3052B43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48512352"/>
        <c:axId val="1148506368"/>
      </c:barChart>
      <c:catAx>
        <c:axId val="11485123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uk-UA"/>
          </a:p>
        </c:txPr>
        <c:crossAx val="1148506368"/>
        <c:crosses val="autoZero"/>
        <c:auto val="1"/>
        <c:lblAlgn val="ctr"/>
        <c:lblOffset val="100"/>
        <c:noMultiLvlLbl val="0"/>
      </c:catAx>
      <c:valAx>
        <c:axId val="1148506368"/>
        <c:scaling>
          <c:orientation val="minMax"/>
          <c:max val="70"/>
        </c:scaling>
        <c:delete val="1"/>
        <c:axPos val="t"/>
        <c:numFmt formatCode="0" sourceLinked="0"/>
        <c:majorTickMark val="out"/>
        <c:minorTickMark val="none"/>
        <c:tickLblPos val="nextTo"/>
        <c:crossAx val="11485123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9155064309987"/>
          <c:y val="0.15835505836382141"/>
          <c:w val="0.40802031686889528"/>
          <c:h val="0.550646174436227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E75B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A9-418B-A3F1-CB48375415AD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A9-418B-A3F1-CB48375415AD}"/>
              </c:ext>
            </c:extLst>
          </c:dPt>
          <c:dPt>
            <c:idx val="2"/>
            <c:bubble3D val="0"/>
            <c:spPr>
              <a:solidFill>
                <a:srgbClr val="F4B18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A9-418B-A3F1-CB48375415AD}"/>
              </c:ext>
            </c:extLst>
          </c:dPt>
          <c:dPt>
            <c:idx val="3"/>
            <c:bubble3D val="0"/>
            <c:spPr>
              <a:solidFill>
                <a:srgbClr val="FA87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A9-418B-A3F1-CB48375415AD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163-4965-BB0B-F49F393027B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Однозначно так</c:v>
                </c:pt>
                <c:pt idx="1">
                  <c:v>Скоріше так</c:v>
                </c:pt>
                <c:pt idx="2">
                  <c:v>Скоріше ні</c:v>
                </c:pt>
                <c:pt idx="3">
                  <c:v>Однозначно ні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28.932717828904401</c:v>
                </c:pt>
                <c:pt idx="1">
                  <c:v>38.726278469274597</c:v>
                </c:pt>
                <c:pt idx="2">
                  <c:v>16.032798261660002</c:v>
                </c:pt>
                <c:pt idx="3">
                  <c:v>10.795375861918</c:v>
                </c:pt>
                <c:pt idx="4">
                  <c:v>5.5128295782424797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A9-418B-A3F1-CB48375415A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9786992235242"/>
          <c:y val="0.17403153498543147"/>
          <c:w val="0.30291249842689721"/>
          <c:h val="0.47585524258676909"/>
        </c:manualLayout>
      </c:layout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uk-UA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12219939453879"/>
          <c:y val="0.10478919915795173"/>
          <c:w val="0.40802031686889528"/>
          <c:h val="0.550646174436227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E75B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A9-418B-A3F1-CB48375415AD}"/>
              </c:ext>
            </c:extLst>
          </c:dPt>
          <c:dPt>
            <c:idx val="1"/>
            <c:bubble3D val="0"/>
            <c:spPr>
              <a:solidFill>
                <a:srgbClr val="FA87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A9-418B-A3F1-CB48375415AD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A9-418B-A3F1-CB48375415A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Для надгробків, меморіальних дощок та інших пам’ятних об’єктів має бути єдиний стиль</c:v>
                </c:pt>
                <c:pt idx="1">
                  <c:v>Стиль надгробків, меморіальних дощок та інших пам’ятних об’єктів кожен має обирати сам, залежно від своїх уподобань і коштів </c:v>
                </c:pt>
                <c:pt idx="2">
                  <c:v>Важко відповісти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40.811157915060498</c:v>
                </c:pt>
                <c:pt idx="1">
                  <c:v>55.9531810913616</c:v>
                </c:pt>
                <c:pt idx="2">
                  <c:v>3.2356609935772398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A9-418B-A3F1-CB48375415A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12712137250224E-2"/>
          <c:y val="0.6824271223977264"/>
          <c:w val="0.97163751697599854"/>
          <c:h val="0.3175728776022736"/>
        </c:manualLayout>
      </c:layout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019873331051008"/>
          <c:y val="3.0598784013881577E-2"/>
          <c:w val="0.54980126668948981"/>
          <c:h val="0.940700814680881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Однозначно так</c:v>
                </c:pt>
              </c:strCache>
            </c:strRef>
          </c:tx>
          <c:spPr>
            <a:solidFill>
              <a:srgbClr val="2E75B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Прифронтові</c:v>
                </c:pt>
                <c:pt idx="3">
                  <c:v>Деокуповані</c:v>
                </c:pt>
                <c:pt idx="4">
                  <c:v>Центр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46.854694655628997</c:v>
                </c:pt>
                <c:pt idx="1">
                  <c:v>43.502794188558603</c:v>
                </c:pt>
                <c:pt idx="2">
                  <c:v>40.675257523895802</c:v>
                </c:pt>
                <c:pt idx="3">
                  <c:v>40.581538045467397</c:v>
                </c:pt>
                <c:pt idx="4">
                  <c:v>38.036366164490602</c:v>
                </c:pt>
                <c:pt idx="5">
                  <c:v>27.7480056551472</c:v>
                </c:pt>
                <c:pt idx="7">
                  <c:v>43.413852685973197</c:v>
                </c:pt>
                <c:pt idx="8">
                  <c:v>38.479168375413899</c:v>
                </c:pt>
                <c:pt idx="9">
                  <c:v>42.701984119294899</c:v>
                </c:pt>
                <c:pt idx="10">
                  <c:v>40.361963952087301</c:v>
                </c:pt>
                <c:pt idx="11">
                  <c:v>36.300485710592099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6D-4928-A908-AD3D8426D4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Скоріше так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Прифронтові</c:v>
                </c:pt>
                <c:pt idx="3">
                  <c:v>Деокуповані</c:v>
                </c:pt>
                <c:pt idx="4">
                  <c:v>Центр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3.21057884308936</c:v>
                </c:pt>
                <c:pt idx="1">
                  <c:v>2.9345230498643202</c:v>
                </c:pt>
                <c:pt idx="2">
                  <c:v>2.8022772658554498</c:v>
                </c:pt>
                <c:pt idx="3">
                  <c:v>4.7284429325748096</c:v>
                </c:pt>
                <c:pt idx="4">
                  <c:v>2.9718408111591099</c:v>
                </c:pt>
                <c:pt idx="5">
                  <c:v>2.36742528989187</c:v>
                </c:pt>
                <c:pt idx="7">
                  <c:v>4.4807165072087098</c:v>
                </c:pt>
                <c:pt idx="8">
                  <c:v>4.2768678137945599</c:v>
                </c:pt>
                <c:pt idx="9">
                  <c:v>2.9670201430389298</c:v>
                </c:pt>
                <c:pt idx="10">
                  <c:v>2.6503620381133799</c:v>
                </c:pt>
                <c:pt idx="11">
                  <c:v>0.76598423244643099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6D-4928-A908-AD3D8426D4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FA873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Прифронтові</c:v>
                </c:pt>
                <c:pt idx="3">
                  <c:v>Деокуповані</c:v>
                </c:pt>
                <c:pt idx="4">
                  <c:v>Центр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0">
                  <c:v>49.934726501281801</c:v>
                </c:pt>
                <c:pt idx="1">
                  <c:v>53.562682761577101</c:v>
                </c:pt>
                <c:pt idx="2">
                  <c:v>56.522465210248797</c:v>
                </c:pt>
                <c:pt idx="3">
                  <c:v>54.690019021957703</c:v>
                </c:pt>
                <c:pt idx="4">
                  <c:v>58.991793024350201</c:v>
                </c:pt>
                <c:pt idx="5">
                  <c:v>69.884569054960807</c:v>
                </c:pt>
                <c:pt idx="7">
                  <c:v>52.105430806818198</c:v>
                </c:pt>
                <c:pt idx="8">
                  <c:v>57.243963810791499</c:v>
                </c:pt>
                <c:pt idx="9">
                  <c:v>54.3309957376662</c:v>
                </c:pt>
                <c:pt idx="10">
                  <c:v>56.987674009799299</c:v>
                </c:pt>
                <c:pt idx="11">
                  <c:v>62.933530056961402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6D-4928-A908-AD3D8426D4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148508000"/>
        <c:axId val="1148508544"/>
      </c:barChart>
      <c:catAx>
        <c:axId val="11485080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1148508544"/>
        <c:crosses val="autoZero"/>
        <c:auto val="1"/>
        <c:lblAlgn val="ctr"/>
        <c:lblOffset val="100"/>
        <c:noMultiLvlLbl val="0"/>
      </c:catAx>
      <c:valAx>
        <c:axId val="11485085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48508000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rial Narrow" panose="020B0606020202030204" pitchFamily="34" charset="0"/>
        </a:defRPr>
      </a:pPr>
      <a:endParaRPr lang="uk-UA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55051562022594"/>
          <c:y val="0.14955918537032717"/>
          <c:w val="0.42961268945702707"/>
          <c:h val="0.830976863418402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AE3-4CB6-9E12-446590530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Органи місцевого самоврядування</c:v>
                </c:pt>
                <c:pt idx="1">
                  <c:v>Український інститут національної пам’яті</c:v>
                </c:pt>
                <c:pt idx="2">
                  <c:v>Родичі загиблих, постраждалих</c:v>
                </c:pt>
                <c:pt idx="3">
                  <c:v>Верховна Рада України</c:v>
                </c:pt>
                <c:pt idx="4">
                  <c:v>Уряд чи окремі міністерства</c:v>
                </c:pt>
                <c:pt idx="5">
                  <c:v>Президент України</c:v>
                </c:pt>
                <c:pt idx="6">
                  <c:v>Громадські, благодійні організації</c:v>
                </c:pt>
                <c:pt idx="7">
                  <c:v>Пересічні громадяни</c:v>
                </c:pt>
                <c:pt idx="8">
                  <c:v>Музеї, меморіальні комплекси</c:v>
                </c:pt>
                <c:pt idx="9">
                  <c:v>Наукові інституції</c:v>
                </c:pt>
                <c:pt idx="10">
                  <c:v>Інше</c:v>
                </c:pt>
                <c:pt idx="11">
                  <c:v>Важко відповісти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38.718354634711901</c:v>
                </c:pt>
                <c:pt idx="1">
                  <c:v>36.006093372916297</c:v>
                </c:pt>
                <c:pt idx="2">
                  <c:v>31.594062721871801</c:v>
                </c:pt>
                <c:pt idx="3">
                  <c:v>26.914971862669901</c:v>
                </c:pt>
                <c:pt idx="4">
                  <c:v>24.5523323762609</c:v>
                </c:pt>
                <c:pt idx="5">
                  <c:v>21.558875010763501</c:v>
                </c:pt>
                <c:pt idx="6">
                  <c:v>19.416878405680301</c:v>
                </c:pt>
                <c:pt idx="7">
                  <c:v>11.641776170574101</c:v>
                </c:pt>
                <c:pt idx="8">
                  <c:v>5.76533263948052</c:v>
                </c:pt>
                <c:pt idx="9">
                  <c:v>4.4407251042445797</c:v>
                </c:pt>
                <c:pt idx="10">
                  <c:v>0.97100180815119297</c:v>
                </c:pt>
                <c:pt idx="11">
                  <c:v>1.7180139315307501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D7-4AAF-838B-6B3052B43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48511808"/>
        <c:axId val="1148511264"/>
      </c:barChart>
      <c:catAx>
        <c:axId val="11485118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uk-UA"/>
          </a:p>
        </c:txPr>
        <c:crossAx val="1148511264"/>
        <c:crosses val="autoZero"/>
        <c:auto val="1"/>
        <c:lblAlgn val="ctr"/>
        <c:lblOffset val="100"/>
        <c:noMultiLvlLbl val="0"/>
      </c:catAx>
      <c:valAx>
        <c:axId val="1148511264"/>
        <c:scaling>
          <c:orientation val="minMax"/>
          <c:max val="70"/>
        </c:scaling>
        <c:delete val="1"/>
        <c:axPos val="t"/>
        <c:numFmt formatCode="0" sourceLinked="0"/>
        <c:majorTickMark val="out"/>
        <c:minorTickMark val="none"/>
        <c:tickLblPos val="nextTo"/>
        <c:crossAx val="1148511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55051562022594"/>
          <c:y val="0.14955918537032717"/>
          <c:w val="0.52977319511497167"/>
          <c:h val="0.850440869948734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AE3-4CB6-9E12-446590530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Збір інформації, дослідження фактів про події війни</c:v>
                </c:pt>
                <c:pt idx="1">
                  <c:v>Поширення інформації про війну у світі</c:v>
                </c:pt>
                <c:pt idx="2">
                  <c:v>Збереження інформації та перевірка фактів співпраці з окупантами</c:v>
                </c:pt>
                <c:pt idx="3">
                  <c:v>Виховання патріотизму, національної свідомості та активної громадянської позиції</c:v>
                </c:pt>
                <c:pt idx="4">
                  <c:v>Протидія наслідкам російської пропаганди</c:v>
                </c:pt>
                <c:pt idx="5">
                  <c:v>Розробка та реалізація державної політики пам’яті</c:v>
                </c:pt>
                <c:pt idx="6">
                  <c:v>Ініціювання створення меморіалів, цвинтарів і пам’ятників</c:v>
                </c:pt>
                <c:pt idx="7">
                  <c:v>Організація архіву про події війни</c:v>
                </c:pt>
                <c:pt idx="8">
                  <c:v>Координація роботи центральної влади та місцевих органів влади щодо вшанування.</c:v>
                </c:pt>
                <c:pt idx="9">
                  <c:v>Проведення декомунізації та дерусифікації</c:v>
                </c:pt>
                <c:pt idx="10">
                  <c:v>Підготовка виставок та просвітницьких матеріалів</c:v>
                </c:pt>
                <c:pt idx="11">
                  <c:v>Інше</c:v>
                </c:pt>
                <c:pt idx="12">
                  <c:v>Важко відповісти</c:v>
                </c:pt>
              </c:strCache>
            </c:strRef>
          </c:cat>
          <c:val>
            <c:numRef>
              <c:f>Лист1!$B$2:$B$14</c:f>
              <c:numCache>
                <c:formatCode>0</c:formatCode>
                <c:ptCount val="13"/>
                <c:pt idx="0">
                  <c:v>52.114118868661997</c:v>
                </c:pt>
                <c:pt idx="1">
                  <c:v>31.192453424606299</c:v>
                </c:pt>
                <c:pt idx="2">
                  <c:v>28.1192998645869</c:v>
                </c:pt>
                <c:pt idx="3">
                  <c:v>24.400820781907001</c:v>
                </c:pt>
                <c:pt idx="4">
                  <c:v>23.996186204651099</c:v>
                </c:pt>
                <c:pt idx="5">
                  <c:v>21.227053218836701</c:v>
                </c:pt>
                <c:pt idx="6">
                  <c:v>18.9753096777103</c:v>
                </c:pt>
                <c:pt idx="7">
                  <c:v>18.951219379380799</c:v>
                </c:pt>
                <c:pt idx="8">
                  <c:v>12.243463972528</c:v>
                </c:pt>
                <c:pt idx="9">
                  <c:v>9.51054757922752</c:v>
                </c:pt>
                <c:pt idx="10">
                  <c:v>4.2117832003288802</c:v>
                </c:pt>
                <c:pt idx="11">
                  <c:v>1.14698643649468</c:v>
                </c:pt>
                <c:pt idx="12">
                  <c:v>3.1880188664392399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D7-4AAF-838B-6B3052B43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49518224"/>
        <c:axId val="1149515504"/>
      </c:barChart>
      <c:catAx>
        <c:axId val="1149518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uk-UA"/>
          </a:p>
        </c:txPr>
        <c:crossAx val="1149515504"/>
        <c:crosses val="autoZero"/>
        <c:auto val="1"/>
        <c:lblAlgn val="ctr"/>
        <c:lblOffset val="100"/>
        <c:noMultiLvlLbl val="0"/>
      </c:catAx>
      <c:valAx>
        <c:axId val="1149515504"/>
        <c:scaling>
          <c:orientation val="minMax"/>
          <c:max val="70"/>
        </c:scaling>
        <c:delete val="1"/>
        <c:axPos val="t"/>
        <c:numFmt formatCode="0" sourceLinked="0"/>
        <c:majorTickMark val="out"/>
        <c:minorTickMark val="none"/>
        <c:tickLblPos val="nextTo"/>
        <c:crossAx val="1149518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019873331051008"/>
          <c:y val="3.0598784013881577E-2"/>
          <c:w val="0.54980126668948981"/>
          <c:h val="0.940700814680881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Однозначно так</c:v>
                </c:pt>
              </c:strCache>
            </c:strRef>
          </c:tx>
          <c:spPr>
            <a:solidFill>
              <a:srgbClr val="2E75B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Деокуповані</c:v>
                </c:pt>
                <c:pt idx="3">
                  <c:v>Прифронтові</c:v>
                </c:pt>
                <c:pt idx="4">
                  <c:v>Центр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29.126786778700001</c:v>
                </c:pt>
                <c:pt idx="1">
                  <c:v>30.2090806291767</c:v>
                </c:pt>
                <c:pt idx="2">
                  <c:v>26.9596243293661</c:v>
                </c:pt>
                <c:pt idx="3">
                  <c:v>30.901064393613701</c:v>
                </c:pt>
                <c:pt idx="4">
                  <c:v>26.456779440921402</c:v>
                </c:pt>
                <c:pt idx="5">
                  <c:v>29.706346112457599</c:v>
                </c:pt>
                <c:pt idx="7">
                  <c:v>37.665290370507897</c:v>
                </c:pt>
                <c:pt idx="8">
                  <c:v>31.037623611732901</c:v>
                </c:pt>
                <c:pt idx="9">
                  <c:v>28.5223748385189</c:v>
                </c:pt>
                <c:pt idx="10">
                  <c:v>25.925492616769201</c:v>
                </c:pt>
                <c:pt idx="11">
                  <c:v>13.7567302640206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6D-4928-A908-AD3D8426D4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Скоріше так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Деокуповані</c:v>
                </c:pt>
                <c:pt idx="3">
                  <c:v>Прифронтові</c:v>
                </c:pt>
                <c:pt idx="4">
                  <c:v>Центр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43.658500657815203</c:v>
                </c:pt>
                <c:pt idx="1">
                  <c:v>40.0553874118851</c:v>
                </c:pt>
                <c:pt idx="2">
                  <c:v>40.516501346674801</c:v>
                </c:pt>
                <c:pt idx="3">
                  <c:v>35.580575389134502</c:v>
                </c:pt>
                <c:pt idx="4">
                  <c:v>38.823985825729103</c:v>
                </c:pt>
                <c:pt idx="5">
                  <c:v>28.724586364249699</c:v>
                </c:pt>
                <c:pt idx="7">
                  <c:v>30.717090584219999</c:v>
                </c:pt>
                <c:pt idx="8">
                  <c:v>37.378377841724898</c:v>
                </c:pt>
                <c:pt idx="9">
                  <c:v>38.139427242337298</c:v>
                </c:pt>
                <c:pt idx="10">
                  <c:v>41.992341165923399</c:v>
                </c:pt>
                <c:pt idx="11">
                  <c:v>52.466219309731599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6D-4928-A908-AD3D8426D4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F2F2F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Деокуповані</c:v>
                </c:pt>
                <c:pt idx="3">
                  <c:v>Прифронтові</c:v>
                </c:pt>
                <c:pt idx="4">
                  <c:v>Центр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0">
                  <c:v>3.0186849244653202</c:v>
                </c:pt>
                <c:pt idx="1">
                  <c:v>4.2957217973633899</c:v>
                </c:pt>
                <c:pt idx="2">
                  <c:v>8.6564794021159202</c:v>
                </c:pt>
                <c:pt idx="3">
                  <c:v>5.3748749033886902</c:v>
                </c:pt>
                <c:pt idx="4">
                  <c:v>5.57203672040486</c:v>
                </c:pt>
                <c:pt idx="5">
                  <c:v>6.0228550877205196</c:v>
                </c:pt>
                <c:pt idx="7">
                  <c:v>7.7118870507852497</c:v>
                </c:pt>
                <c:pt idx="8">
                  <c:v>4.2467572838823404</c:v>
                </c:pt>
                <c:pt idx="9">
                  <c:v>6.7748964049488798</c:v>
                </c:pt>
                <c:pt idx="10">
                  <c:v>4.7569752557920699</c:v>
                </c:pt>
                <c:pt idx="11">
                  <c:v>1.9208035917136901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6D-4928-A908-AD3D8426D4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Зовсім ні</c:v>
                </c:pt>
              </c:strCache>
            </c:strRef>
          </c:tx>
          <c:spPr>
            <a:solidFill>
              <a:srgbClr val="F4B18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Деокуповані</c:v>
                </c:pt>
                <c:pt idx="3">
                  <c:v>Прифронтові</c:v>
                </c:pt>
                <c:pt idx="4">
                  <c:v>Центр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Лист1!$E$2:$E$13</c:f>
              <c:numCache>
                <c:formatCode>0</c:formatCode>
                <c:ptCount val="12"/>
                <c:pt idx="0">
                  <c:v>11.0964069253969</c:v>
                </c:pt>
                <c:pt idx="1">
                  <c:v>16.4065107561654</c:v>
                </c:pt>
                <c:pt idx="2">
                  <c:v>11.8443099809964</c:v>
                </c:pt>
                <c:pt idx="3">
                  <c:v>16.416012955547501</c:v>
                </c:pt>
                <c:pt idx="4">
                  <c:v>20.238335710126201</c:v>
                </c:pt>
                <c:pt idx="5">
                  <c:v>20.7083246555129</c:v>
                </c:pt>
                <c:pt idx="7">
                  <c:v>12.940934319565001</c:v>
                </c:pt>
                <c:pt idx="8">
                  <c:v>12.694346534572</c:v>
                </c:pt>
                <c:pt idx="9">
                  <c:v>13.677659702213001</c:v>
                </c:pt>
                <c:pt idx="10">
                  <c:v>18.365882806041199</c:v>
                </c:pt>
                <c:pt idx="11">
                  <c:v>25.466528860495799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6D-4928-A908-AD3D8426D40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rgbClr val="FA873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Деокуповані</c:v>
                </c:pt>
                <c:pt idx="3">
                  <c:v>Прифронтові</c:v>
                </c:pt>
                <c:pt idx="4">
                  <c:v>Центр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Лист1!$F$2:$F$13</c:f>
              <c:numCache>
                <c:formatCode>0</c:formatCode>
                <c:ptCount val="12"/>
                <c:pt idx="0">
                  <c:v>13.099620713622601</c:v>
                </c:pt>
                <c:pt idx="1">
                  <c:v>9.0332994054095295</c:v>
                </c:pt>
                <c:pt idx="2">
                  <c:v>12.023084940846701</c:v>
                </c:pt>
                <c:pt idx="3">
                  <c:v>11.727472358315501</c:v>
                </c:pt>
                <c:pt idx="4">
                  <c:v>8.9088623028182692</c:v>
                </c:pt>
                <c:pt idx="5">
                  <c:v>14.8378877800592</c:v>
                </c:pt>
                <c:pt idx="7">
                  <c:v>10.964797674922</c:v>
                </c:pt>
                <c:pt idx="8">
                  <c:v>14.6428947280878</c:v>
                </c:pt>
                <c:pt idx="9">
                  <c:v>12.8856418119819</c:v>
                </c:pt>
                <c:pt idx="10">
                  <c:v>8.9593081554741794</c:v>
                </c:pt>
                <c:pt idx="11">
                  <c:v>6.3897179740384002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BA-4E66-9417-D0A320FECC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105528880"/>
        <c:axId val="1105529968"/>
      </c:barChart>
      <c:catAx>
        <c:axId val="11055288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1105529968"/>
        <c:crosses val="autoZero"/>
        <c:auto val="1"/>
        <c:lblAlgn val="ctr"/>
        <c:lblOffset val="100"/>
        <c:noMultiLvlLbl val="0"/>
      </c:catAx>
      <c:valAx>
        <c:axId val="11055299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05528880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rial Narrow" panose="020B0606020202030204" pitchFamily="34" charset="0"/>
        </a:defRPr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55051562022594"/>
          <c:y val="0.14955918537032717"/>
          <c:w val="0.42961268945702707"/>
          <c:h val="0.830976863418402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AE3-4CB6-9E12-446590530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Перебували на підконтрольній Україні території та співпрацювали або підтримували РФ</c:v>
                </c:pt>
                <c:pt idx="1">
                  <c:v>Були обрані депутатами або головами незаконно створеного органу місцевого самоврядування на окупованій території</c:v>
                </c:pt>
                <c:pt idx="2">
                  <c:v>Працювали у незаконно створених окупаційних органах та адміністраціях</c:v>
                </c:pt>
                <c:pt idx="3">
                  <c:v>Служили в армії, правоохоронних та судових органах на окупованих територіях</c:v>
                </c:pt>
                <c:pt idx="4">
                  <c:v>Вели бізнес та сплачували податки на окупованих територіях</c:v>
                </c:pt>
                <c:pt idx="5">
                  <c:v>Залишилися проживати на окупованих територіях</c:v>
                </c:pt>
                <c:pt idx="6">
                  <c:v>Працювали в сфері освіти на окупованих територіях</c:v>
                </c:pt>
                <c:pt idx="7">
                  <c:v>Працювали у сфері медіа</c:v>
                </c:pt>
                <c:pt idx="8">
                  <c:v>Працювали у сфері культури</c:v>
                </c:pt>
                <c:pt idx="9">
                  <c:v>Інше</c:v>
                </c:pt>
                <c:pt idx="10">
                  <c:v>Важко відповісти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52.893660351862003</c:v>
                </c:pt>
                <c:pt idx="1">
                  <c:v>51.162312388397297</c:v>
                </c:pt>
                <c:pt idx="2">
                  <c:v>50.063181685190699</c:v>
                </c:pt>
                <c:pt idx="3">
                  <c:v>36.742649712070602</c:v>
                </c:pt>
                <c:pt idx="4">
                  <c:v>13.2569005897209</c:v>
                </c:pt>
                <c:pt idx="5">
                  <c:v>7.9815515812950801</c:v>
                </c:pt>
                <c:pt idx="6">
                  <c:v>5.6048085007760804</c:v>
                </c:pt>
                <c:pt idx="7">
                  <c:v>5.0685727977434896</c:v>
                </c:pt>
                <c:pt idx="8">
                  <c:v>1.54335019918202</c:v>
                </c:pt>
                <c:pt idx="9">
                  <c:v>2.5198520300119598</c:v>
                </c:pt>
                <c:pt idx="10">
                  <c:v>4.9689779351039096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D7-4AAF-838B-6B3052B43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05520720"/>
        <c:axId val="1105532688"/>
      </c:barChart>
      <c:catAx>
        <c:axId val="11055207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uk-UA"/>
          </a:p>
        </c:txPr>
        <c:crossAx val="1105532688"/>
        <c:crosses val="autoZero"/>
        <c:auto val="1"/>
        <c:lblAlgn val="ctr"/>
        <c:lblOffset val="100"/>
        <c:noMultiLvlLbl val="0"/>
      </c:catAx>
      <c:valAx>
        <c:axId val="1105532688"/>
        <c:scaling>
          <c:orientation val="minMax"/>
          <c:max val="70"/>
        </c:scaling>
        <c:delete val="1"/>
        <c:axPos val="t"/>
        <c:numFmt formatCode="0" sourceLinked="0"/>
        <c:majorTickMark val="out"/>
        <c:minorTickMark val="none"/>
        <c:tickLblPos val="nextTo"/>
        <c:crossAx val="11055207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49832247249106"/>
          <c:y val="0.14955918537032717"/>
          <c:w val="0.45062600649495083"/>
          <c:h val="0.830976863418402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Будь-які посади в державних органах влади</c:v>
                </c:pt>
                <c:pt idx="1">
                  <c:v>Посади в судових та правоохоронних органах</c:v>
                </c:pt>
                <c:pt idx="2">
                  <c:v>Вищі політичні та військові посади</c:v>
                </c:pt>
                <c:pt idx="3">
                  <c:v>Посади в органах місцевого самоврядування та національного рівня</c:v>
                </c:pt>
                <c:pt idx="4">
                  <c:v>Не має бути заборон займати посади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79.123548301851201</c:v>
                </c:pt>
                <c:pt idx="1">
                  <c:v>61.962715785015398</c:v>
                </c:pt>
                <c:pt idx="2">
                  <c:v>57.123315984033397</c:v>
                </c:pt>
                <c:pt idx="3">
                  <c:v>17.898364683661899</c:v>
                </c:pt>
                <c:pt idx="4">
                  <c:v>3.2428890883571699</c:v>
                </c:pt>
                <c:pt idx="5">
                  <c:v>1.7741681825803599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D7-4AAF-838B-6B3052B43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05521808"/>
        <c:axId val="1105525072"/>
      </c:barChart>
      <c:catAx>
        <c:axId val="11055218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uk-UA"/>
          </a:p>
        </c:txPr>
        <c:crossAx val="1105525072"/>
        <c:crosses val="autoZero"/>
        <c:auto val="1"/>
        <c:lblAlgn val="ctr"/>
        <c:lblOffset val="100"/>
        <c:noMultiLvlLbl val="0"/>
      </c:catAx>
      <c:valAx>
        <c:axId val="1105525072"/>
        <c:scaling>
          <c:orientation val="minMax"/>
          <c:max val="70"/>
        </c:scaling>
        <c:delete val="1"/>
        <c:axPos val="t"/>
        <c:numFmt formatCode="0" sourceLinked="0"/>
        <c:majorTickMark val="out"/>
        <c:minorTickMark val="none"/>
        <c:tickLblPos val="nextTo"/>
        <c:crossAx val="1105521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92755157267812"/>
          <c:y val="0.10478919915795173"/>
          <c:w val="0.40802031686889528"/>
          <c:h val="0.550646174436227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E75B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A9-418B-A3F1-CB48375415AD}"/>
              </c:ext>
            </c:extLst>
          </c:dPt>
          <c:dPt>
            <c:idx val="1"/>
            <c:bubble3D val="0"/>
            <c:spPr>
              <a:solidFill>
                <a:srgbClr val="FA87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A9-418B-A3F1-CB48375415AD}"/>
              </c:ext>
            </c:extLst>
          </c:dPt>
          <c:dPt>
            <c:idx val="2"/>
            <c:bubble3D val="0"/>
            <c:spPr>
              <a:solidFill>
                <a:srgbClr val="FFDE7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A9-418B-A3F1-CB48375415AD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A9-418B-A3F1-CB48375415A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Так, мають бути позбавлені права працювати як українські адвокати</c:v>
                </c:pt>
                <c:pt idx="1">
                  <c:v>Ні, вони захищають українських громадян в окупації</c:v>
                </c:pt>
                <c:pt idx="2">
                  <c:v>Діяльність кожного адвоката має оцінюватись індивідуально</c:v>
                </c:pt>
                <c:pt idx="3">
                  <c:v>Важко відповісти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17.117896162965199</c:v>
                </c:pt>
                <c:pt idx="1">
                  <c:v>8.2746283187816303</c:v>
                </c:pt>
                <c:pt idx="2">
                  <c:v>73.126520235599997</c:v>
                </c:pt>
                <c:pt idx="3">
                  <c:v>1.4809552826526999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A9-418B-A3F1-CB48375415A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9.3101432893945395E-3"/>
          <c:y val="0.67736845983641003"/>
          <c:w val="0.96575430566911502"/>
          <c:h val="0.32263154016358997"/>
        </c:manualLayout>
      </c:layout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019873331051008"/>
          <c:y val="3.0598784013881577E-2"/>
          <c:w val="0.54980126668948981"/>
          <c:h val="0.940700814680881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Однозначно так</c:v>
                </c:pt>
              </c:strCache>
            </c:strRef>
          </c:tx>
          <c:spPr>
            <a:solidFill>
              <a:srgbClr val="2E75B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Деокуповані</c:v>
                </c:pt>
                <c:pt idx="3">
                  <c:v>Центр</c:v>
                </c:pt>
                <c:pt idx="4">
                  <c:v>Зона бойових дій</c:v>
                </c:pt>
                <c:pt idx="5">
                  <c:v>Прифронтові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21.675658657238401</c:v>
                </c:pt>
                <c:pt idx="1">
                  <c:v>18.945864581124098</c:v>
                </c:pt>
                <c:pt idx="2">
                  <c:v>16.5891245077081</c:v>
                </c:pt>
                <c:pt idx="3">
                  <c:v>15.857843296455499</c:v>
                </c:pt>
                <c:pt idx="4">
                  <c:v>15.535991437954101</c:v>
                </c:pt>
                <c:pt idx="5">
                  <c:v>14.280600900598101</c:v>
                </c:pt>
                <c:pt idx="7">
                  <c:v>21.1868447565985</c:v>
                </c:pt>
                <c:pt idx="8">
                  <c:v>14.795205871218499</c:v>
                </c:pt>
                <c:pt idx="9">
                  <c:v>19.032230233417302</c:v>
                </c:pt>
                <c:pt idx="10">
                  <c:v>16.7213003700809</c:v>
                </c:pt>
                <c:pt idx="11">
                  <c:v>9.4848602767059607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6D-4928-A908-AD3D8426D4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Скоріше так</c:v>
                </c:pt>
              </c:strCache>
            </c:strRef>
          </c:tx>
          <c:spPr>
            <a:solidFill>
              <a:srgbClr val="FFDE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Деокуповані</c:v>
                </c:pt>
                <c:pt idx="3">
                  <c:v>Центр</c:v>
                </c:pt>
                <c:pt idx="4">
                  <c:v>Зона бойових дій</c:v>
                </c:pt>
                <c:pt idx="5">
                  <c:v>Прифронтові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68.711525279621696</c:v>
                </c:pt>
                <c:pt idx="1">
                  <c:v>72.945310149586803</c:v>
                </c:pt>
                <c:pt idx="2">
                  <c:v>74.429989492121194</c:v>
                </c:pt>
                <c:pt idx="3">
                  <c:v>72.160237855447406</c:v>
                </c:pt>
                <c:pt idx="4">
                  <c:v>74.840713931528299</c:v>
                </c:pt>
                <c:pt idx="5">
                  <c:v>74.7152444883436</c:v>
                </c:pt>
                <c:pt idx="7">
                  <c:v>68.288728792142905</c:v>
                </c:pt>
                <c:pt idx="8">
                  <c:v>72.495215734626299</c:v>
                </c:pt>
                <c:pt idx="9">
                  <c:v>74.528229088940506</c:v>
                </c:pt>
                <c:pt idx="10">
                  <c:v>72.989824504724197</c:v>
                </c:pt>
                <c:pt idx="11">
                  <c:v>82.166554167313194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6D-4928-A908-AD3D8426D4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F2F2F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Деокуповані</c:v>
                </c:pt>
                <c:pt idx="3">
                  <c:v>Центр</c:v>
                </c:pt>
                <c:pt idx="4">
                  <c:v>Зона бойових дій</c:v>
                </c:pt>
                <c:pt idx="5">
                  <c:v>Прифронтові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1">
                  <c:v>1.2528239654967399</c:v>
                </c:pt>
                <c:pt idx="2">
                  <c:v>1.85106617279879</c:v>
                </c:pt>
                <c:pt idx="3">
                  <c:v>1.9648290233294701</c:v>
                </c:pt>
                <c:pt idx="4">
                  <c:v>0.83954949707619297</c:v>
                </c:pt>
                <c:pt idx="5">
                  <c:v>1.7588922681516801</c:v>
                </c:pt>
                <c:pt idx="7">
                  <c:v>2.1832227641798201</c:v>
                </c:pt>
                <c:pt idx="8">
                  <c:v>2.0143061581641399</c:v>
                </c:pt>
                <c:pt idx="9">
                  <c:v>0.94939025683168199</c:v>
                </c:pt>
                <c:pt idx="10">
                  <c:v>0.92155359708068796</c:v>
                </c:pt>
                <c:pt idx="11">
                  <c:v>0.96553107326210097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6D-4928-A908-AD3D8426D4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Зовсім ні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Київ</c:v>
                </c:pt>
                <c:pt idx="1">
                  <c:v>Захід</c:v>
                </c:pt>
                <c:pt idx="2">
                  <c:v>Деокуповані</c:v>
                </c:pt>
                <c:pt idx="3">
                  <c:v>Центр</c:v>
                </c:pt>
                <c:pt idx="4">
                  <c:v>Зона бойових дій</c:v>
                </c:pt>
                <c:pt idx="5">
                  <c:v>Прифронтові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Лист1!$E$2:$E$13</c:f>
              <c:numCache>
                <c:formatCode>0</c:formatCode>
                <c:ptCount val="12"/>
                <c:pt idx="0">
                  <c:v>9.2407909254576204</c:v>
                </c:pt>
                <c:pt idx="1">
                  <c:v>6.8560013037922403</c:v>
                </c:pt>
                <c:pt idx="2">
                  <c:v>7.1298198273718496</c:v>
                </c:pt>
                <c:pt idx="3">
                  <c:v>10.0170898247676</c:v>
                </c:pt>
                <c:pt idx="4">
                  <c:v>8.78374513344143</c:v>
                </c:pt>
                <c:pt idx="5">
                  <c:v>9.2452623429065905</c:v>
                </c:pt>
                <c:pt idx="7">
                  <c:v>8.3412036870789503</c:v>
                </c:pt>
                <c:pt idx="8">
                  <c:v>10.695272235991</c:v>
                </c:pt>
                <c:pt idx="9">
                  <c:v>5.4901504208105498</c:v>
                </c:pt>
                <c:pt idx="10">
                  <c:v>9.3673215281141999</c:v>
                </c:pt>
                <c:pt idx="11">
                  <c:v>7.3830544827187303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6D-4928-A908-AD3D8426D4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105526160"/>
        <c:axId val="1105533776"/>
      </c:barChart>
      <c:catAx>
        <c:axId val="11055261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1105533776"/>
        <c:crosses val="autoZero"/>
        <c:auto val="1"/>
        <c:lblAlgn val="ctr"/>
        <c:lblOffset val="100"/>
        <c:noMultiLvlLbl val="0"/>
      </c:catAx>
      <c:valAx>
        <c:axId val="11055337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05526160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rial Narrow" panose="020B0606020202030204" pitchFamily="34" charset="0"/>
        </a:defRPr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61611505770102"/>
          <c:y val="0.10478919915795173"/>
          <c:w val="0.40802031686889528"/>
          <c:h val="0.550646174436227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E75B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A9-418B-A3F1-CB48375415AD}"/>
              </c:ext>
            </c:extLst>
          </c:dPt>
          <c:dPt>
            <c:idx val="1"/>
            <c:bubble3D val="0"/>
            <c:spPr>
              <a:solidFill>
                <a:srgbClr val="FFDE7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A9-418B-A3F1-CB48375415AD}"/>
              </c:ext>
            </c:extLst>
          </c:dPt>
          <c:dPt>
            <c:idx val="2"/>
            <c:bubble3D val="0"/>
            <c:spPr>
              <a:solidFill>
                <a:srgbClr val="FA87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A9-418B-A3F1-CB48375415AD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A9-418B-A3F1-CB48375415A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Так, всі хто залишився працювати в окупації</c:v>
                </c:pt>
                <c:pt idx="1">
                  <c:v>Мають бути покарані лише ті адвокати, що співпрацювали з Росією  та окупаційними адміністраціями, в тому числі займали офіційні посади </c:v>
                </c:pt>
                <c:pt idx="2">
                  <c:v>Ні, за продовження роботи в окупації адвокатів не має бути покарано</c:v>
                </c:pt>
                <c:pt idx="3">
                  <c:v>Важко відповісти 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9.5146837498751005</c:v>
                </c:pt>
                <c:pt idx="1">
                  <c:v>82.186774327751493</c:v>
                </c:pt>
                <c:pt idx="2">
                  <c:v>5.7352148264200098</c:v>
                </c:pt>
                <c:pt idx="3">
                  <c:v>2.56332709595313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A9-418B-A3F1-CB48375415A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2.8920847645673181E-2"/>
          <c:y val="0.66472180343311915"/>
          <c:w val="0.93829931957032497"/>
          <c:h val="0.33168335958925255"/>
        </c:manualLayout>
      </c:layout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019873331051008"/>
          <c:y val="3.0598784013881577E-2"/>
          <c:w val="0.54980126668948981"/>
          <c:h val="0.940700814680881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Однозначно так</c:v>
                </c:pt>
              </c:strCache>
            </c:strRef>
          </c:tx>
          <c:spPr>
            <a:solidFill>
              <a:srgbClr val="2E75B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Захід</c:v>
                </c:pt>
                <c:pt idx="1">
                  <c:v>Центр</c:v>
                </c:pt>
                <c:pt idx="2">
                  <c:v>Деокуповані</c:v>
                </c:pt>
                <c:pt idx="3">
                  <c:v>Київ</c:v>
                </c:pt>
                <c:pt idx="4">
                  <c:v>Прифронтові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10.800309285263699</c:v>
                </c:pt>
                <c:pt idx="1">
                  <c:v>10.0849064039261</c:v>
                </c:pt>
                <c:pt idx="2">
                  <c:v>9.7585107751652203</c:v>
                </c:pt>
                <c:pt idx="3">
                  <c:v>8.3324534988147505</c:v>
                </c:pt>
                <c:pt idx="4">
                  <c:v>8.1032493448198899</c:v>
                </c:pt>
                <c:pt idx="5">
                  <c:v>7.0913726294538497</c:v>
                </c:pt>
                <c:pt idx="7">
                  <c:v>12.990901428919299</c:v>
                </c:pt>
                <c:pt idx="8">
                  <c:v>9.3724896706351295</c:v>
                </c:pt>
                <c:pt idx="9">
                  <c:v>8.1853241118295497</c:v>
                </c:pt>
                <c:pt idx="10">
                  <c:v>7.9259855125216996</c:v>
                </c:pt>
                <c:pt idx="11">
                  <c:v>6.5841356473077903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6D-4928-A908-AD3D8426D4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Скоріше так</c:v>
                </c:pt>
              </c:strCache>
            </c:strRef>
          </c:tx>
          <c:spPr>
            <a:solidFill>
              <a:srgbClr val="FFDE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Захід</c:v>
                </c:pt>
                <c:pt idx="1">
                  <c:v>Центр</c:v>
                </c:pt>
                <c:pt idx="2">
                  <c:v>Деокуповані</c:v>
                </c:pt>
                <c:pt idx="3">
                  <c:v>Київ</c:v>
                </c:pt>
                <c:pt idx="4">
                  <c:v>Прифронтові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82.211414928428894</c:v>
                </c:pt>
                <c:pt idx="1">
                  <c:v>85.107714793927997</c:v>
                </c:pt>
                <c:pt idx="2">
                  <c:v>80.845834501011893</c:v>
                </c:pt>
                <c:pt idx="3">
                  <c:v>83.130264876450696</c:v>
                </c:pt>
                <c:pt idx="4">
                  <c:v>82.602021520180401</c:v>
                </c:pt>
                <c:pt idx="5">
                  <c:v>74.429738808929997</c:v>
                </c:pt>
                <c:pt idx="7">
                  <c:v>79.247667601480202</c:v>
                </c:pt>
                <c:pt idx="8">
                  <c:v>81.648817025231395</c:v>
                </c:pt>
                <c:pt idx="9">
                  <c:v>83.119281744145397</c:v>
                </c:pt>
                <c:pt idx="10">
                  <c:v>85.027635787094795</c:v>
                </c:pt>
                <c:pt idx="11">
                  <c:v>83.385771218346804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6D-4928-A908-AD3D8426D4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Важко відповісти</c:v>
                </c:pt>
              </c:strCache>
            </c:strRef>
          </c:tx>
          <c:spPr>
            <a:solidFill>
              <a:srgbClr val="F2F2F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Захід</c:v>
                </c:pt>
                <c:pt idx="1">
                  <c:v>Центр</c:v>
                </c:pt>
                <c:pt idx="2">
                  <c:v>Деокуповані</c:v>
                </c:pt>
                <c:pt idx="3">
                  <c:v>Київ</c:v>
                </c:pt>
                <c:pt idx="4">
                  <c:v>Прифронтові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0">
                  <c:v>1.50110866441279</c:v>
                </c:pt>
                <c:pt idx="1">
                  <c:v>2.3206616203875199</c:v>
                </c:pt>
                <c:pt idx="2">
                  <c:v>3.6649190191119998</c:v>
                </c:pt>
                <c:pt idx="3">
                  <c:v>3.27108293134147</c:v>
                </c:pt>
                <c:pt idx="4">
                  <c:v>1.47593092675584</c:v>
                </c:pt>
                <c:pt idx="5">
                  <c:v>7.49597765246601</c:v>
                </c:pt>
                <c:pt idx="7">
                  <c:v>3.94241970777425</c:v>
                </c:pt>
                <c:pt idx="8">
                  <c:v>2.10407139607514</c:v>
                </c:pt>
                <c:pt idx="9">
                  <c:v>2.10885049608732</c:v>
                </c:pt>
                <c:pt idx="10">
                  <c:v>1.91472543296311</c:v>
                </c:pt>
                <c:pt idx="11">
                  <c:v>1.7730885693032701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6D-4928-A908-AD3D8426D4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Зовсім ні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Захід</c:v>
                </c:pt>
                <c:pt idx="1">
                  <c:v>Центр</c:v>
                </c:pt>
                <c:pt idx="2">
                  <c:v>Деокуповані</c:v>
                </c:pt>
                <c:pt idx="3">
                  <c:v>Київ</c:v>
                </c:pt>
                <c:pt idx="4">
                  <c:v>Прифронтові</c:v>
                </c:pt>
                <c:pt idx="5">
                  <c:v>Зона бойових дій</c:v>
                </c:pt>
                <c:pt idx="7">
                  <c:v>60+</c:v>
                </c:pt>
                <c:pt idx="8">
                  <c:v>50-59</c:v>
                </c:pt>
                <c:pt idx="9">
                  <c:v>40-49</c:v>
                </c:pt>
                <c:pt idx="10">
                  <c:v>30-39</c:v>
                </c:pt>
                <c:pt idx="11">
                  <c:v>18-29</c:v>
                </c:pt>
              </c:strCache>
            </c:strRef>
          </c:cat>
          <c:val>
            <c:numRef>
              <c:f>Лист1!$E$2:$E$13</c:f>
              <c:numCache>
                <c:formatCode>0</c:formatCode>
                <c:ptCount val="12"/>
                <c:pt idx="0">
                  <c:v>5.4871671218946698</c:v>
                </c:pt>
                <c:pt idx="1">
                  <c:v>2.4867171817583702</c:v>
                </c:pt>
                <c:pt idx="2">
                  <c:v>5.7307357047108001</c:v>
                </c:pt>
                <c:pt idx="3">
                  <c:v>5.2661986933930898</c:v>
                </c:pt>
                <c:pt idx="4">
                  <c:v>7.8187982082439103</c:v>
                </c:pt>
                <c:pt idx="5">
                  <c:v>10.9829109091501</c:v>
                </c:pt>
                <c:pt idx="7">
                  <c:v>3.81901126182651</c:v>
                </c:pt>
                <c:pt idx="8">
                  <c:v>6.8746219080584003</c:v>
                </c:pt>
                <c:pt idx="9">
                  <c:v>6.5865436479377397</c:v>
                </c:pt>
                <c:pt idx="10">
                  <c:v>5.1316532674203597</c:v>
                </c:pt>
                <c:pt idx="11">
                  <c:v>8.2570045650421395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6D-4928-A908-AD3D8426D4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105528336"/>
        <c:axId val="1147218960"/>
      </c:barChart>
      <c:catAx>
        <c:axId val="1105528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uk-UA"/>
          </a:p>
        </c:txPr>
        <c:crossAx val="1147218960"/>
        <c:crosses val="autoZero"/>
        <c:auto val="1"/>
        <c:lblAlgn val="ctr"/>
        <c:lblOffset val="100"/>
        <c:noMultiLvlLbl val="0"/>
      </c:catAx>
      <c:valAx>
        <c:axId val="1147218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05528336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rial Narrow" panose="020B0606020202030204" pitchFamily="34" charset="0"/>
        </a:defRPr>
      </a:pPr>
      <a:endParaRPr lang="uk-UA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0.53245</cdr:x>
      <cdr:y>0.69983</cdr:y>
    </cdr:from>
    <cdr:to>
      <cdr:x>0.57813</cdr:x>
      <cdr:y>0.75807</cdr:y>
    </cdr:to>
    <cdr:cxnSp macro="">
      <cdr:nvCxnSpPr>
        <cdr:cNvPr id="2" name="Прямая со стрелкой 9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:p="http://schemas.openxmlformats.org/presentationml/2006/main" xmlns:r="http://schemas.openxmlformats.org/officeDocument/2006/relationships" xmlns="" id="{BA75A1EF-6D76-C2AC-0CAE-E292D0F5C62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5626100" y="3904004"/>
          <a:ext cx="482600" cy="32486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4BD51-01DD-4353-B963-A2B8E6B18B0A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AFCE-9B3F-4FF6-AB6C-264909D6D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913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7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90AAF-FC50-4F93-BB84-B11BE8AC18F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71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847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14DABAA-AEF3-F505-FFB7-E9A3BCA67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93F38185-044A-3352-6896-AC0706900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0A4F0D4E-0A9D-BED1-9F28-095D47858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E878E4F-C957-8753-D203-3F0849A5E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9FF64-2A7F-4303-A686-0ED3463D9E7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77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AFCE-9B3F-4FF6-AB6C-264909D6D3A4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72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48095B0-6175-4816-0E4C-B2BA6B079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CB0395E3-8F45-2289-486B-23106C57C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82E3D72C-CBD0-751E-2439-7DED7D047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A7A22B-3F98-CC7A-FD11-18204FB8A5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9FF64-2A7F-4303-A686-0ED3463D9E7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0A9B-791C-4341-80DD-3A1F2D38D1F0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4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FF64-2A7F-4303-A686-0ED3463D9E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87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9FF64-2A7F-4303-A686-0ED3463D9E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91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Знов таки розрив між втратами та Відповідно групами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9FF64-2A7F-4303-A686-0ED3463D9E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07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61581C1-E265-D8CB-9CBF-E0AC0315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AADAE51D-237C-064E-E54C-65A5A7BAB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1EC16C6C-B61E-6992-19AE-E04A06A2B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До слайду про що </a:t>
            </a:r>
            <a:r>
              <a:rPr lang="uk-UA" dirty="0" err="1"/>
              <a:t>памятаємо</a:t>
            </a:r>
            <a:r>
              <a:rPr lang="uk-UA" dirty="0"/>
              <a:t> про минулу </a:t>
            </a:r>
            <a:r>
              <a:rPr lang="uk-UA" dirty="0" err="1"/>
              <a:t>люстраіцю</a:t>
            </a:r>
            <a:r>
              <a:rPr lang="uk-U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85BA41-29F5-D93D-E68F-71968E6FB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9FF64-2A7F-4303-A686-0ED3463D9E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6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x-none" dirty="0"/>
              <a:t>ут лінкування з попереднім звітом зміни по колабораціонізму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AFCE-9B3F-4FF6-AB6C-264909D6D3A4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34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AFCE-9B3F-4FF6-AB6C-264909D6D3A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557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3217611-FDB3-C016-E6AB-7F7D295C4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6408021E-D77E-6160-6310-3199F886A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2553A394-63D9-901E-A771-AF7260B43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E46BF7-CA3A-D4E3-6B63-67A6AB78E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9FF64-2A7F-4303-A686-0ED3463D9E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38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1DA54B4-DE9F-B014-CF48-9CF0B3A0C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31C94E1F-C00D-93D4-E05A-5010FB8EF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8D869246-CF9F-491B-3020-D3A5D7F9B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FABBAD8-F861-23F7-5C10-AE2CAF29C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9FF64-2A7F-4303-A686-0ED3463D9E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3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E9C2C-BDBD-4845-0CE7-28F9C921A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59576B92-B12D-51C2-ADAE-A25F3801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41873E82-E5CB-222F-DDD6-35157841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E2873233-7DDA-01B5-9C06-B6A20060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D0643340-76BE-148B-182E-CFCAB1F0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87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2024B5-0C70-D035-4292-2FC6C881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9FCBC20D-02C4-2C03-E913-89ACAF996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54356477-7947-13F4-B8B3-191D6106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D40D5617-7836-E9E3-6E90-05DB906A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EE27DC76-3463-8D0E-8203-CB09B9FF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71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C836FE5D-552D-47F7-0D52-645ECBEF8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DA85538F-B861-85A2-6848-70DE94122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A9025D6-C69E-E8B5-9963-E14AB6A5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148B453E-F879-BAC1-46DE-916E5C0B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806BE4F3-20E0-225B-AFC8-34757F82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445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31870" y="6583636"/>
            <a:ext cx="7529987" cy="274364"/>
          </a:xfrm>
          <a:prstGeom prst="rect">
            <a:avLst/>
          </a:prstGeom>
        </p:spPr>
        <p:txBody>
          <a:bodyPr/>
          <a:lstStyle>
            <a:lvl1pPr>
              <a:defRPr sz="1238">
                <a:effectLst/>
                <a:latin typeface="Arial Narrow" pitchFamily="34" charset="0"/>
              </a:defRPr>
            </a:lvl1pPr>
          </a:lstStyle>
          <a:p>
            <a:r>
              <a:rPr lang="ru-RU">
                <a:solidFill>
                  <a:prstClr val="black"/>
                </a:solidFill>
                <a:cs typeface="Arial" charset="0"/>
              </a:rPr>
              <a:t>Правосуддя в умовах російської збройної агресії | група РЕЙТИНГ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08489" y="6652215"/>
            <a:ext cx="598048" cy="205737"/>
          </a:xfrm>
          <a:prstGeom prst="rect">
            <a:avLst/>
          </a:prstGeom>
        </p:spPr>
        <p:txBody>
          <a:bodyPr vert="horz" lIns="98699" tIns="49349" rIns="98699" bIns="49349" rtlCol="0" anchor="ctr"/>
          <a:lstStyle>
            <a:lvl1pPr>
              <a:defRPr lang="uk-UA" sz="1333" smtClean="0">
                <a:effectLst/>
                <a:latin typeface="Arial Narrow" pitchFamily="34" charset="0"/>
                <a:cs typeface="Arial" charset="0"/>
              </a:defRPr>
            </a:lvl1pPr>
          </a:lstStyle>
          <a:p>
            <a:pPr algn="ctr"/>
            <a:fld id="{A5A59E15-60B0-425D-863E-520DBEEE065D}" type="slidenum">
              <a:rPr lang="ru-RU">
                <a:solidFill>
                  <a:prstClr val="black"/>
                </a:solidFill>
              </a:rPr>
              <a:pPr algn="ctr"/>
              <a:t>‹№›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5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9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36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5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67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1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4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4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B1B47-5720-AD84-BC86-A22265FA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2E7C9C1C-1F5E-2547-0EE6-96469E87D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7E29344D-FD44-50BF-3A42-1B353556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D93DBFD5-5045-9686-61DF-6CC76F38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A1D7AA1F-3589-3B7F-68F1-A0A40F46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133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06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58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7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84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58989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1" y="5710347"/>
            <a:ext cx="958988" cy="1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 rot="16200000">
            <a:off x="-1888068" y="3138008"/>
            <a:ext cx="4673604" cy="27718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 Narrow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ru-RU" dirty="0">
                <a:cs typeface="Arial" charset="0"/>
              </a:rPr>
              <a:t>Правосуддя в </a:t>
            </a:r>
            <a:r>
              <a:rPr lang="ru-RU" dirty="0" err="1">
                <a:cs typeface="Arial" charset="0"/>
              </a:rPr>
              <a:t>умовах</a:t>
            </a:r>
            <a:r>
              <a:rPr lang="ru-RU" dirty="0">
                <a:cs typeface="Arial" charset="0"/>
              </a:rPr>
              <a:t> </a:t>
            </a:r>
            <a:r>
              <a:rPr lang="ru-RU" dirty="0" err="1">
                <a:cs typeface="Arial" charset="0"/>
              </a:rPr>
              <a:t>російської</a:t>
            </a:r>
            <a:r>
              <a:rPr lang="ru-RU" dirty="0">
                <a:cs typeface="Arial" charset="0"/>
              </a:rPr>
              <a:t> </a:t>
            </a:r>
            <a:r>
              <a:rPr lang="ru-RU" dirty="0" err="1">
                <a:cs typeface="Arial" charset="0"/>
              </a:rPr>
              <a:t>збройної</a:t>
            </a:r>
            <a:r>
              <a:rPr lang="ru-RU" dirty="0">
                <a:cs typeface="Arial" charset="0"/>
              </a:rPr>
              <a:t> </a:t>
            </a:r>
            <a:r>
              <a:rPr lang="ru-RU" dirty="0" err="1">
                <a:cs typeface="Arial" charset="0"/>
              </a:rPr>
              <a:t>агресії</a:t>
            </a:r>
            <a:r>
              <a:rPr lang="ru-RU" dirty="0">
                <a:cs typeface="Arial" charset="0"/>
              </a:rPr>
              <a:t> | </a:t>
            </a:r>
            <a:r>
              <a:rPr lang="ru-RU" dirty="0" err="1">
                <a:cs typeface="Arial" charset="0"/>
              </a:rPr>
              <a:t>група</a:t>
            </a:r>
            <a:r>
              <a:rPr lang="ru-RU" dirty="0">
                <a:cs typeface="Arial" charset="0"/>
              </a:rPr>
              <a:t> РЕЙТИНГ</a:t>
            </a:r>
            <a:endParaRPr lang="uk-UA" dirty="0"/>
          </a:p>
        </p:txBody>
      </p:sp>
      <p:sp>
        <p:nvSpPr>
          <p:cNvPr id="12" name="Нижний колонтитул 3"/>
          <p:cNvSpPr txBox="1">
            <a:spLocks/>
          </p:cNvSpPr>
          <p:nvPr userDrawn="1"/>
        </p:nvSpPr>
        <p:spPr>
          <a:xfrm>
            <a:off x="0" y="5778972"/>
            <a:ext cx="990599" cy="27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uk-UA" sz="1050" dirty="0">
                <a:cs typeface="Arial" charset="0"/>
              </a:rPr>
              <a:t>3-12 січня 2025</a:t>
            </a:r>
            <a:endParaRPr lang="uk-UA" sz="1050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7787" r="8489" b="6527"/>
          <a:stretch/>
        </p:blipFill>
        <p:spPr>
          <a:xfrm>
            <a:off x="241299" y="247650"/>
            <a:ext cx="457201" cy="458028"/>
          </a:xfrm>
          <a:prstGeom prst="rect">
            <a:avLst/>
          </a:prstGeom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84692" y="6576016"/>
            <a:ext cx="598048" cy="205737"/>
          </a:xfrm>
          <a:prstGeom prst="rect">
            <a:avLst/>
          </a:prstGeom>
        </p:spPr>
        <p:txBody>
          <a:bodyPr vert="horz" lIns="98699" tIns="49349" rIns="98699" bIns="49349" rtlCol="0" anchor="ctr"/>
          <a:lstStyle>
            <a:lvl1pPr>
              <a:defRPr lang="uk-UA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Narrow" pitchFamily="34" charset="0"/>
                <a:cs typeface="Arial" charset="0"/>
              </a:defRPr>
            </a:lvl1pPr>
          </a:lstStyle>
          <a:p>
            <a:pPr algn="ctr"/>
            <a:fld id="{A5A59E15-60B0-425D-863E-520DBEEE065D}" type="slidenum">
              <a:rPr lang="ru-RU" smtClean="0"/>
              <a:pPr algn="ctr"/>
              <a:t>‹№›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50477" y="0"/>
            <a:ext cx="8512" cy="685800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" y="6206961"/>
            <a:ext cx="946417" cy="6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3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58989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0" y="5710347"/>
            <a:ext cx="958989" cy="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 rot="16200000">
            <a:off x="-2036235" y="2989841"/>
            <a:ext cx="4969937" cy="27718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 Narrow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ru-RU" dirty="0">
                <a:cs typeface="Arial" charset="0"/>
              </a:rPr>
              <a:t>Правосуддя в </a:t>
            </a:r>
            <a:r>
              <a:rPr lang="ru-RU" dirty="0" err="1">
                <a:cs typeface="Arial" charset="0"/>
              </a:rPr>
              <a:t>умовах</a:t>
            </a:r>
            <a:r>
              <a:rPr lang="ru-RU" dirty="0">
                <a:cs typeface="Arial" charset="0"/>
              </a:rPr>
              <a:t> </a:t>
            </a:r>
            <a:r>
              <a:rPr lang="ru-RU" dirty="0" err="1">
                <a:cs typeface="Arial" charset="0"/>
              </a:rPr>
              <a:t>російської</a:t>
            </a:r>
            <a:r>
              <a:rPr lang="ru-RU" dirty="0">
                <a:cs typeface="Arial" charset="0"/>
              </a:rPr>
              <a:t> </a:t>
            </a:r>
            <a:r>
              <a:rPr lang="ru-RU" dirty="0" err="1">
                <a:cs typeface="Arial" charset="0"/>
              </a:rPr>
              <a:t>збройної</a:t>
            </a:r>
            <a:r>
              <a:rPr lang="ru-RU" dirty="0">
                <a:cs typeface="Arial" charset="0"/>
              </a:rPr>
              <a:t> </a:t>
            </a:r>
            <a:r>
              <a:rPr lang="ru-RU" dirty="0" err="1">
                <a:cs typeface="Arial" charset="0"/>
              </a:rPr>
              <a:t>агресії</a:t>
            </a:r>
            <a:r>
              <a:rPr lang="ru-RU" dirty="0">
                <a:cs typeface="Arial" charset="0"/>
              </a:rPr>
              <a:t> | </a:t>
            </a:r>
            <a:r>
              <a:rPr lang="ru-RU" dirty="0" err="1">
                <a:cs typeface="Arial" charset="0"/>
              </a:rPr>
              <a:t>група</a:t>
            </a:r>
            <a:r>
              <a:rPr lang="ru-RU" dirty="0">
                <a:cs typeface="Arial" charset="0"/>
              </a:rPr>
              <a:t> РЕЙТИНГ</a:t>
            </a:r>
            <a:endParaRPr lang="uk-UA" dirty="0"/>
          </a:p>
        </p:txBody>
      </p:sp>
      <p:sp>
        <p:nvSpPr>
          <p:cNvPr id="12" name="Нижний колонтитул 3"/>
          <p:cNvSpPr txBox="1">
            <a:spLocks/>
          </p:cNvSpPr>
          <p:nvPr userDrawn="1"/>
        </p:nvSpPr>
        <p:spPr>
          <a:xfrm>
            <a:off x="0" y="5778972"/>
            <a:ext cx="990599" cy="27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uk-UA" dirty="0">
                <a:cs typeface="Arial" charset="0"/>
              </a:rPr>
              <a:t>23-26 грудня</a:t>
            </a:r>
            <a:r>
              <a:rPr lang="ru-RU" dirty="0">
                <a:cs typeface="Arial" charset="0"/>
              </a:rPr>
              <a:t>,</a:t>
            </a:r>
            <a:r>
              <a:rPr lang="ru-RU" baseline="0" dirty="0">
                <a:cs typeface="Arial" charset="0"/>
              </a:rPr>
              <a:t> </a:t>
            </a:r>
            <a:r>
              <a:rPr lang="uk-UA" dirty="0">
                <a:cs typeface="Arial" charset="0"/>
              </a:rPr>
              <a:t>2022</a:t>
            </a:r>
            <a:endParaRPr lang="uk-UA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84692" y="6576016"/>
            <a:ext cx="598048" cy="205737"/>
          </a:xfrm>
          <a:prstGeom prst="rect">
            <a:avLst/>
          </a:prstGeom>
        </p:spPr>
        <p:txBody>
          <a:bodyPr vert="horz" lIns="98699" tIns="49349" rIns="98699" bIns="49349" rtlCol="0" anchor="ctr"/>
          <a:lstStyle>
            <a:lvl1pPr>
              <a:defRPr lang="uk-UA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Narrow" pitchFamily="34" charset="0"/>
                <a:cs typeface="Arial" charset="0"/>
              </a:defRPr>
            </a:lvl1pPr>
          </a:lstStyle>
          <a:p>
            <a:pPr algn="ctr"/>
            <a:fld id="{A5A59E15-60B0-425D-863E-520DBEEE065D}" type="slidenum">
              <a:rPr lang="ru-RU" smtClean="0"/>
              <a:pPr algn="ctr"/>
              <a:t>‹№›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50477" y="0"/>
            <a:ext cx="8512" cy="685800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" y="6206961"/>
            <a:ext cx="946417" cy="63161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B3B18D7B-E5FD-154B-8ECC-EF5AACC2748D}"/>
              </a:ext>
            </a:extLst>
          </p:cNvPr>
          <p:cNvGrpSpPr/>
          <p:nvPr userDrawn="1"/>
        </p:nvGrpSpPr>
        <p:grpSpPr>
          <a:xfrm>
            <a:off x="4272736" y="6212794"/>
            <a:ext cx="3914992" cy="651039"/>
            <a:chOff x="4011168" y="6056160"/>
            <a:chExt cx="4688624" cy="801840"/>
          </a:xfrm>
        </p:grpSpPr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8CBFEA57-5E57-6D4A-90E6-CED58ECCF353}"/>
                </a:ext>
              </a:extLst>
            </p:cNvPr>
            <p:cNvGrpSpPr/>
            <p:nvPr userDrawn="1"/>
          </p:nvGrpSpPr>
          <p:grpSpPr>
            <a:xfrm>
              <a:off x="4098816" y="6056160"/>
              <a:ext cx="4600976" cy="801840"/>
              <a:chOff x="6556328" y="198955"/>
              <a:chExt cx="5410920" cy="967632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="" xmlns:a16="http://schemas.microsoft.com/office/drawing/2014/main" id="{45AFA241-B26D-7B4B-8CC6-66DC1C42B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16448" y="198955"/>
                <a:ext cx="1369321" cy="967632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="" xmlns:a16="http://schemas.microsoft.com/office/drawing/2014/main" id="{5067A12B-4691-3840-B8DD-218FED991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9508" y="478447"/>
                <a:ext cx="464915" cy="420292"/>
              </a:xfrm>
              <a:prstGeom prst="rect">
                <a:avLst/>
              </a:prstGeom>
            </p:spPr>
          </p:pic>
          <p:pic>
            <p:nvPicPr>
              <p:cNvPr id="17" name="Picture 2" descr="https://ednannia.ua/images/documents/105/m_EdnanniaNEW.png">
                <a:extLst>
                  <a:ext uri="{FF2B5EF4-FFF2-40B4-BE49-F238E27FC236}">
                    <a16:creationId xmlns="" xmlns:a16="http://schemas.microsoft.com/office/drawing/2014/main" id="{B3025DD7-0CB9-D847-A8D9-DA81F6610C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6328" y="372851"/>
                <a:ext cx="746439" cy="6564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https://ednannia.ua/images/image001.png">
                <a:extLst>
                  <a:ext uri="{FF2B5EF4-FFF2-40B4-BE49-F238E27FC236}">
                    <a16:creationId xmlns="" xmlns:a16="http://schemas.microsoft.com/office/drawing/2014/main" id="{23F9942E-5433-344A-8A11-313F6A45FA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12" t="26026" r="9336" b="30217"/>
              <a:stretch/>
            </p:blipFill>
            <p:spPr bwMode="auto">
              <a:xfrm>
                <a:off x="9938162" y="336263"/>
                <a:ext cx="2029086" cy="6407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2F1D6BD7-0546-0F43-999A-F06E1C71D4AE}"/>
                </a:ext>
              </a:extLst>
            </p:cNvPr>
            <p:cNvSpPr/>
            <p:nvPr userDrawn="1"/>
          </p:nvSpPr>
          <p:spPr>
            <a:xfrm>
              <a:off x="4011168" y="6056160"/>
              <a:ext cx="4688624" cy="782414"/>
            </a:xfrm>
            <a:prstGeom prst="rect">
              <a:avLst/>
            </a:prstGeom>
            <a:solidFill>
              <a:srgbClr val="FFFFF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09100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31870" y="6583636"/>
            <a:ext cx="7529987" cy="274364"/>
          </a:xfrm>
          <a:prstGeom prst="rect">
            <a:avLst/>
          </a:prstGeom>
        </p:spPr>
        <p:txBody>
          <a:bodyPr/>
          <a:lstStyle>
            <a:lvl1pPr>
              <a:defRPr sz="1238">
                <a:effectLst/>
                <a:latin typeface="Arial Narrow" pitchFamily="34" charset="0"/>
              </a:defRPr>
            </a:lvl1pPr>
          </a:lstStyle>
          <a:p>
            <a:r>
              <a:rPr lang="ru-RU">
                <a:solidFill>
                  <a:prstClr val="black"/>
                </a:solidFill>
                <a:cs typeface="Arial" charset="0"/>
              </a:rPr>
              <a:t>Правосуддя в умовах російської збройної агресії | група РЕЙТИНГ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08489" y="6652215"/>
            <a:ext cx="598048" cy="205737"/>
          </a:xfrm>
          <a:prstGeom prst="rect">
            <a:avLst/>
          </a:prstGeom>
        </p:spPr>
        <p:txBody>
          <a:bodyPr vert="horz" lIns="98699" tIns="49349" rIns="98699" bIns="49349" rtlCol="0" anchor="ctr"/>
          <a:lstStyle>
            <a:lvl1pPr>
              <a:defRPr lang="uk-UA" sz="1333" smtClean="0">
                <a:effectLst/>
                <a:latin typeface="Arial Narrow" pitchFamily="34" charset="0"/>
                <a:cs typeface="Arial" charset="0"/>
              </a:defRPr>
            </a:lvl1pPr>
          </a:lstStyle>
          <a:p>
            <a:pPr algn="ctr"/>
            <a:fld id="{A5A59E15-60B0-425D-863E-520DBEEE065D}" type="slidenum">
              <a:rPr lang="ru-RU">
                <a:solidFill>
                  <a:prstClr val="black"/>
                </a:solidFill>
              </a:rPr>
              <a:pPr algn="ctr"/>
              <a:t>‹№›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02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E50CE8-ADEB-2295-7F03-E2E248B1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0FE6FBC3-0635-47F5-0378-0CA2DA789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CA382EB9-8906-BEC3-18C2-DB0FAC0D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FA44A74E-CFD1-A700-CB0E-5E5DA2C9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38C912D7-A3DE-E2E3-4552-2D81AAC3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088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4C2855-9493-B50B-30CF-C4427E0A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BAF11CA-FC66-81A4-405B-63ABF4BE8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6F9E5F54-D585-F415-BBAF-398E7453E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9F76AC42-EDE4-4747-F2BE-D302E727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B4AE4A88-CBE9-1F1A-5CE5-37CB7D4F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A67E3319-3F8A-D3FC-B31C-A42F7018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05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E6BFF8-634C-600D-3DE1-38262195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27F65358-6597-6FF0-F0E7-C13A326C5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24107A19-DA22-2C6C-17DD-647326CFD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880D7CD7-9468-CCDB-3EC0-B1D5A1603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6308855C-5D16-61BA-3EE3-BF5FAAF08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A055A7E7-6149-0649-2EB2-662CC99C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0F2109BD-8DAE-C5C5-816C-F147DDF9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89B23881-E8CF-80C7-162B-3D82E553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78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353B1B-2E44-603D-8168-F01F56E6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2CEC1B6A-D0F1-A02B-4D48-67CD71DF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BC6B61F5-DE5E-A40F-6EEA-6B34B859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DFD953F3-5E59-9F15-E099-101FDF12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12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4D0B2090-925A-9B2C-4DAE-77A806552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9FD62757-2AB8-15C4-5EB7-04179626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B92E021F-45E3-C1C3-9F7E-D9ADA876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52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58034F-F5DD-F8E7-A0FF-BC936971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2000FFE2-1DF0-A2DE-B7C1-A0D1A63F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1CC13767-9133-647F-9C34-ED79B8859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0855EC41-5DBE-E545-440B-F5817013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2A17A4BD-B020-884B-BEB2-F90693B3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A03EA768-2FDA-0BCA-A150-541C01AF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47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D7AC1-B16F-4EB0-D0FE-003C2F0F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69CB018D-2F16-9033-E1A1-0C634BDE6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10896D1B-2FF4-3D76-6BB1-187AFBA41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1DDC4A6B-D413-720D-1957-7A0B3B77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35D26C3B-5C2D-DF11-4B55-534560F5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A7B98AB9-1A98-FF80-986D-010E9CB7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0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E2BCB590-4D69-54BC-D5F8-130103F3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229EBA24-F310-922C-B2E1-A305E633D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EB2D46CC-F5CE-A167-05BA-3A5F89385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A9CEBF-DAF4-4535-B616-E8BB0A829929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19481034-B191-4106-F4E1-6745D5BAE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000FA786-49CF-E471-0649-0FC2C5FBF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1DD7FD-6F04-4FE6-8DAC-8FFE022168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38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Правосуддя в умовах російської збройної агресії | група РЕЙТИНГ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D3DA5-99E4-4008-84AF-09D426876E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instagram.com/rating_ua" TargetMode="External"/><Relationship Id="rId3" Type="http://schemas.openxmlformats.org/officeDocument/2006/relationships/hyperlink" Target="http://ratinggroup.ua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facebook.com/sociological.group.rating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t.me/ratinggroup" TargetMode="External"/><Relationship Id="rId4" Type="http://schemas.openxmlformats.org/officeDocument/2006/relationships/hyperlink" Target="https://twitter.com/ratinggroup" TargetMode="Externa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3F6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Ukrainian symbol on machine gun belt lies on ukrainian pixeled military camouflage">
            <a:extLst>
              <a:ext uri="{FF2B5EF4-FFF2-40B4-BE49-F238E27FC236}">
                <a16:creationId xmlns="" xmlns:a16="http://schemas.microsoft.com/office/drawing/2014/main" id="{7F86EE8E-12B8-950B-DE6A-CCA19DCD7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885"/>
            <a:ext cx="12192000" cy="78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ED22477-3076-4B73-991D-62E176331823}"/>
              </a:ext>
            </a:extLst>
          </p:cNvPr>
          <p:cNvSpPr/>
          <p:nvPr/>
        </p:nvSpPr>
        <p:spPr>
          <a:xfrm>
            <a:off x="336875" y="4743048"/>
            <a:ext cx="3800677" cy="395661"/>
          </a:xfrm>
          <a:prstGeom prst="rect">
            <a:avLst/>
          </a:prstGeom>
          <a:noFill/>
          <a:effectLst>
            <a:softEdge rad="25400"/>
          </a:effectLst>
        </p:spPr>
        <p:txBody>
          <a:bodyPr wrap="square" lIns="87033" tIns="43517" rIns="87033" bIns="43517">
            <a:spAutoFit/>
          </a:bodyPr>
          <a:lstStyle/>
          <a:p>
            <a:pPr defTabSz="939891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 – 12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січня</a:t>
            </a: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 2025</a:t>
            </a:r>
            <a:endParaRPr lang="uk-UA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36875" y="4635884"/>
            <a:ext cx="28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D22477-3076-4B73-991D-62E176331823}"/>
              </a:ext>
            </a:extLst>
          </p:cNvPr>
          <p:cNvSpPr/>
          <p:nvPr/>
        </p:nvSpPr>
        <p:spPr>
          <a:xfrm>
            <a:off x="265750" y="3454124"/>
            <a:ext cx="5718490" cy="1072769"/>
          </a:xfrm>
          <a:prstGeom prst="rect">
            <a:avLst/>
          </a:prstGeom>
          <a:noFill/>
          <a:effectLst>
            <a:softEdge rad="25400"/>
          </a:effectLst>
        </p:spPr>
        <p:txBody>
          <a:bodyPr wrap="square" lIns="87033" tIns="43517" rIns="87033" bIns="43517">
            <a:spAutoFit/>
          </a:bodyPr>
          <a:lstStyle/>
          <a:p>
            <a:pPr defTabSz="939891">
              <a:defRPr/>
            </a:pPr>
            <a:r>
              <a:rPr lang="uk-UA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Правосуддя в контексті російської збройної агресії </a:t>
            </a:r>
          </a:p>
        </p:txBody>
      </p:sp>
      <p:pic>
        <p:nvPicPr>
          <p:cNvPr id="5" name="Рисунок 8">
            <a:extLst>
              <a:ext uri="{FF2B5EF4-FFF2-40B4-BE49-F238E27FC236}">
                <a16:creationId xmlns="" xmlns:a16="http://schemas.microsoft.com/office/drawing/2014/main" id="{657963E6-F415-013F-AE0B-EF9640418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5" y="770272"/>
            <a:ext cx="1377625" cy="12453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12" y="72167"/>
            <a:ext cx="1254549" cy="6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"/>
    </mc:Choice>
    <mc:Fallback xmlns="">
      <p:transition spd="slow" advTm="195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E4D635D-154E-6E18-7E82-7DBF05213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8AFE2774-10F3-81CB-845E-77AA22C9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 в умовах російської збройної агресії | група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05F433A-4361-315D-1421-9CAFF09B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59E15-60B0-425D-863E-520DBEEE06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B60D746C-8D90-2564-C0AE-F1F5C89E4801}"/>
              </a:ext>
            </a:extLst>
          </p:cNvPr>
          <p:cNvSpPr txBox="1">
            <a:spLocks/>
          </p:cNvSpPr>
          <p:nvPr/>
        </p:nvSpPr>
        <p:spPr>
          <a:xfrm>
            <a:off x="1545764" y="617450"/>
            <a:ext cx="5326531" cy="644699"/>
          </a:xfrm>
          <a:prstGeom prst="rect">
            <a:avLst/>
          </a:prstGeom>
        </p:spPr>
        <p:txBody>
          <a:bodyPr lIns="94010" tIns="47005" rIns="94010" bIns="47005" anchor="ctr">
            <a:noAutofit/>
          </a:bodyPr>
          <a:lstStyle>
            <a:lvl1pPr algn="ctr" defTabSz="9869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800"/>
              </a:spcAft>
              <a:buClr>
                <a:srgbClr val="C00000"/>
              </a:buClr>
              <a:buSzPts val="1000"/>
            </a:pPr>
            <a:r>
              <a:rPr lang="uk-UA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Чи мають бути обмежені в правах українські адвокати, які продовжили свою роботу на тимчасово окупованих територіях?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="" xmlns:a16="http://schemas.microsoft.com/office/drawing/2014/main" id="{FF7164A2-D292-53A2-4004-51C4FF19E5D8}"/>
              </a:ext>
            </a:extLst>
          </p:cNvPr>
          <p:cNvGraphicFramePr/>
          <p:nvPr/>
        </p:nvGraphicFramePr>
        <p:xfrm>
          <a:off x="1092200" y="1432098"/>
          <a:ext cx="6476055" cy="50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6">
            <a:extLst>
              <a:ext uri="{FF2B5EF4-FFF2-40B4-BE49-F238E27FC236}">
                <a16:creationId xmlns="" xmlns:a16="http://schemas.microsoft.com/office/drawing/2014/main" id="{B875312A-6ADA-553D-57CF-78156B4CFF08}"/>
              </a:ext>
            </a:extLst>
          </p:cNvPr>
          <p:cNvSpPr/>
          <p:nvPr/>
        </p:nvSpPr>
        <p:spPr>
          <a:xfrm>
            <a:off x="8651875" y="1065007"/>
            <a:ext cx="3168650" cy="542503"/>
          </a:xfrm>
          <a:prstGeom prst="rect">
            <a:avLst/>
          </a:prstGeom>
          <a:solidFill>
            <a:srgbClr val="DFE7F5"/>
          </a:solidFill>
          <a:ln>
            <a:noFill/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Території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969A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Содержимое 9">
            <a:extLst>
              <a:ext uri="{FF2B5EF4-FFF2-40B4-BE49-F238E27FC236}">
                <a16:creationId xmlns="" xmlns:a16="http://schemas.microsoft.com/office/drawing/2014/main" id="{DA5BE8AC-165C-8695-D132-20BF10D8F4A4}"/>
              </a:ext>
            </a:extLst>
          </p:cNvPr>
          <p:cNvGraphicFramePr>
            <a:graphicFrameLocks/>
          </p:cNvGraphicFramePr>
          <p:nvPr/>
        </p:nvGraphicFramePr>
        <p:xfrm>
          <a:off x="6107652" y="1820346"/>
          <a:ext cx="5842000" cy="379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224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9ADC3AA-0AF3-5332-1556-E4B2A85C3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659ABF16-A529-F4E0-F153-D407815B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 в умовах російської збройної агресії | група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EAE7D84-E9BD-3354-EC3D-884C31FA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59E15-60B0-425D-863E-520DBEEE06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B7B0533D-6D67-580E-D925-002AC1D000B8}"/>
              </a:ext>
            </a:extLst>
          </p:cNvPr>
          <p:cNvSpPr txBox="1">
            <a:spLocks/>
          </p:cNvSpPr>
          <p:nvPr/>
        </p:nvSpPr>
        <p:spPr>
          <a:xfrm>
            <a:off x="1545764" y="617450"/>
            <a:ext cx="5326531" cy="644699"/>
          </a:xfrm>
          <a:prstGeom prst="rect">
            <a:avLst/>
          </a:prstGeom>
        </p:spPr>
        <p:txBody>
          <a:bodyPr lIns="94010" tIns="47005" rIns="94010" bIns="47005" anchor="ctr">
            <a:noAutofit/>
          </a:bodyPr>
          <a:lstStyle>
            <a:lvl1pPr algn="ctr" defTabSz="9869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800"/>
              </a:spcAft>
              <a:buClr>
                <a:srgbClr val="C00000"/>
              </a:buClr>
              <a:buSzPts val="1000"/>
            </a:pPr>
            <a:r>
              <a:rPr lang="uk-UA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Чи повинні нести кримінальну відповідальність українські адвокати, які продовжили працювати на окупованих територіях?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="" xmlns:a16="http://schemas.microsoft.com/office/drawing/2014/main" id="{9675B834-84D7-A019-894E-2A8EA6FE33F3}"/>
              </a:ext>
            </a:extLst>
          </p:cNvPr>
          <p:cNvGraphicFramePr/>
          <p:nvPr/>
        </p:nvGraphicFramePr>
        <p:xfrm>
          <a:off x="1092200" y="1432098"/>
          <a:ext cx="6476055" cy="50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6">
            <a:extLst>
              <a:ext uri="{FF2B5EF4-FFF2-40B4-BE49-F238E27FC236}">
                <a16:creationId xmlns="" xmlns:a16="http://schemas.microsoft.com/office/drawing/2014/main" id="{F11975B8-DB6F-4ACB-E3AE-823C1CB002ED}"/>
              </a:ext>
            </a:extLst>
          </p:cNvPr>
          <p:cNvSpPr/>
          <p:nvPr/>
        </p:nvSpPr>
        <p:spPr>
          <a:xfrm>
            <a:off x="8651875" y="1065007"/>
            <a:ext cx="3168650" cy="542503"/>
          </a:xfrm>
          <a:prstGeom prst="rect">
            <a:avLst/>
          </a:prstGeom>
          <a:solidFill>
            <a:srgbClr val="DFE7F5"/>
          </a:solidFill>
          <a:ln>
            <a:noFill/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Території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969A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Содержимое 9">
            <a:extLst>
              <a:ext uri="{FF2B5EF4-FFF2-40B4-BE49-F238E27FC236}">
                <a16:creationId xmlns="" xmlns:a16="http://schemas.microsoft.com/office/drawing/2014/main" id="{537B3C94-8341-0C86-ECDB-97B594EDD14D}"/>
              </a:ext>
            </a:extLst>
          </p:cNvPr>
          <p:cNvGraphicFramePr>
            <a:graphicFrameLocks/>
          </p:cNvGraphicFramePr>
          <p:nvPr/>
        </p:nvGraphicFramePr>
        <p:xfrm>
          <a:off x="6107652" y="1820346"/>
          <a:ext cx="5842000" cy="379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420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EBDEC17-24DA-10CB-BE01-1E8B16718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94D67AB-7EC5-45CA-13B3-380773DCF48B}"/>
              </a:ext>
            </a:extLst>
          </p:cNvPr>
          <p:cNvSpPr/>
          <p:nvPr/>
        </p:nvSpPr>
        <p:spPr>
          <a:xfrm>
            <a:off x="6890112" y="561646"/>
            <a:ext cx="4705964" cy="5527182"/>
          </a:xfrm>
          <a:prstGeom prst="rect">
            <a:avLst/>
          </a:prstGeom>
          <a:solidFill>
            <a:srgbClr val="D7E7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8" name="Диаграмма 6">
            <a:extLst>
              <a:ext uri="{FF2B5EF4-FFF2-40B4-BE49-F238E27FC236}">
                <a16:creationId xmlns="" xmlns:a16="http://schemas.microsoft.com/office/drawing/2014/main" id="{7D712F44-86EA-E195-8FFD-AEB1D2082222}"/>
              </a:ext>
            </a:extLst>
          </p:cNvPr>
          <p:cNvGraphicFramePr/>
          <p:nvPr/>
        </p:nvGraphicFramePr>
        <p:xfrm>
          <a:off x="6127264" y="1219461"/>
          <a:ext cx="6480176" cy="486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9AEF555D-6FAE-0683-E2F0-63653E87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 в умовах російської збройної агресії | група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6D4DF982-46F0-B58E-835B-350F1D2B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59E15-60B0-425D-863E-520DBEEE06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3B8BA7E8-FB6A-C6B9-1C88-BBE0130D4F90}"/>
              </a:ext>
            </a:extLst>
          </p:cNvPr>
          <p:cNvSpPr txBox="1">
            <a:spLocks/>
          </p:cNvSpPr>
          <p:nvPr/>
        </p:nvSpPr>
        <p:spPr>
          <a:xfrm>
            <a:off x="1298338" y="617449"/>
            <a:ext cx="5326531" cy="644699"/>
          </a:xfrm>
          <a:prstGeom prst="rect">
            <a:avLst/>
          </a:prstGeom>
        </p:spPr>
        <p:txBody>
          <a:bodyPr lIns="94010" tIns="47005" rIns="94010" bIns="47005" anchor="ctr">
            <a:noAutofit/>
          </a:bodyPr>
          <a:lstStyle>
            <a:lvl1pPr algn="ctr" defTabSz="9869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800"/>
              </a:spcAft>
              <a:buClr>
                <a:srgbClr val="C00000"/>
              </a:buClr>
              <a:buSzPts val="1000"/>
            </a:pPr>
            <a:r>
              <a:rPr lang="uk-UA" sz="1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Чи відомо вам про проведення люстрації в Україні у 2014-2016 роках?</a:t>
            </a:r>
            <a:endParaRPr lang="uk-UA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="" xmlns:a16="http://schemas.microsoft.com/office/drawing/2014/main" id="{BAC14696-74E5-2573-17DA-A1A3EBD2B55F}"/>
              </a:ext>
            </a:extLst>
          </p:cNvPr>
          <p:cNvGraphicFramePr/>
          <p:nvPr/>
        </p:nvGraphicFramePr>
        <p:xfrm>
          <a:off x="1096320" y="939799"/>
          <a:ext cx="6476055" cy="50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Стрелка вправо 5">
            <a:extLst>
              <a:ext uri="{FF2B5EF4-FFF2-40B4-BE49-F238E27FC236}">
                <a16:creationId xmlns="" xmlns:a16="http://schemas.microsoft.com/office/drawing/2014/main" id="{65CD3D87-6CFC-42A8-0EF3-324BB532B1DD}"/>
              </a:ext>
            </a:extLst>
          </p:cNvPr>
          <p:cNvSpPr/>
          <p:nvPr/>
        </p:nvSpPr>
        <p:spPr>
          <a:xfrm>
            <a:off x="5618273" y="2184400"/>
            <a:ext cx="1148877" cy="952500"/>
          </a:xfrm>
          <a:prstGeom prst="rightArrow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26836CF5-DFB9-0787-7D4B-4CB44F9D9187}"/>
              </a:ext>
            </a:extLst>
          </p:cNvPr>
          <p:cNvSpPr txBox="1">
            <a:spLocks/>
          </p:cNvSpPr>
          <p:nvPr/>
        </p:nvSpPr>
        <p:spPr>
          <a:xfrm>
            <a:off x="6624869" y="561646"/>
            <a:ext cx="5037921" cy="644699"/>
          </a:xfrm>
          <a:prstGeom prst="rect">
            <a:avLst/>
          </a:prstGeom>
        </p:spPr>
        <p:txBody>
          <a:bodyPr lIns="94010" tIns="47005" rIns="94010" bIns="47005" anchor="ctr">
            <a:noAutofit/>
          </a:bodyPr>
          <a:lstStyle>
            <a:lvl1pPr algn="ctr" defTabSz="9869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Як </a:t>
            </a:r>
            <a:r>
              <a:rPr lang="ru-RU" sz="16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ви</a:t>
            </a:r>
            <a:r>
              <a:rPr lang="ru-RU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ставитеся</a:t>
            </a:r>
            <a:r>
              <a:rPr lang="ru-RU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до </a:t>
            </a:r>
            <a:r>
              <a:rPr lang="ru-RU" sz="16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досвіду</a:t>
            </a:r>
            <a:r>
              <a:rPr lang="ru-RU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проведення</a:t>
            </a:r>
            <a:r>
              <a:rPr lang="ru-RU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люстрації</a:t>
            </a:r>
            <a:r>
              <a:rPr lang="ru-RU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в </a:t>
            </a:r>
            <a:r>
              <a:rPr lang="ru-RU" sz="16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Україні</a:t>
            </a:r>
            <a:r>
              <a:rPr lang="ru-RU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у 2014-2016 роках?</a:t>
            </a:r>
            <a:endParaRPr lang="en-US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F0A3FBF-ACAC-A3FB-B0BF-3DC8AD6B74DA}"/>
              </a:ext>
            </a:extLst>
          </p:cNvPr>
          <p:cNvSpPr txBox="1">
            <a:spLocks/>
          </p:cNvSpPr>
          <p:nvPr/>
        </p:nvSpPr>
        <p:spPr>
          <a:xfrm>
            <a:off x="6890112" y="1027304"/>
            <a:ext cx="4519761" cy="501391"/>
          </a:xfrm>
          <a:prstGeom prst="rect">
            <a:avLst/>
          </a:prstGeom>
        </p:spPr>
        <p:txBody>
          <a:bodyPr lIns="94010" tIns="47005" rIns="94010" bIns="47005" anchor="ctr">
            <a:noAutofit/>
          </a:bodyPr>
          <a:lstStyle>
            <a:lvl1pPr algn="ctr" defTabSz="9869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869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Серед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тих,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хто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знає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або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щось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чув про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люстрацію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(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N=1334)</a:t>
            </a: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332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27C3DCF-B77C-7B02-5B94-A69B6D286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="" xmlns:a16="http://schemas.microsoft.com/office/drawing/2014/main" id="{65854E60-88F8-4331-C28D-113498EF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ru-RU">
                <a:cs typeface="Arial" charset="0"/>
              </a:rPr>
              <a:t>Правосуддя в умовах російської збройної агресії | група РЕЙТИНГ</a:t>
            </a:r>
            <a:endParaRPr lang="uk-UA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="" xmlns:a16="http://schemas.microsoft.com/office/drawing/2014/main" id="{5DA8AFD4-22DB-2611-05E8-94AF3F15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5A59E15-60B0-425D-863E-520DBEEE065D}" type="slidenum">
              <a:rPr lang="ru-RU" smtClean="0"/>
              <a:pPr algn="ctr"/>
              <a:t>13</a:t>
            </a:fld>
            <a:endParaRPr lang="ru-RU" dirty="0"/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="" xmlns:a16="http://schemas.microsoft.com/office/drawing/2014/main" id="{FC200F63-BD8A-FAE9-5BFF-F04EEE3C4218}"/>
              </a:ext>
            </a:extLst>
          </p:cNvPr>
          <p:cNvGraphicFramePr/>
          <p:nvPr/>
        </p:nvGraphicFramePr>
        <p:xfrm>
          <a:off x="869881" y="1336052"/>
          <a:ext cx="6480176" cy="50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E89E30A-9559-6BEE-6697-31B78563FC4E}"/>
              </a:ext>
            </a:extLst>
          </p:cNvPr>
          <p:cNvSpPr txBox="1">
            <a:spLocks/>
          </p:cNvSpPr>
          <p:nvPr/>
        </p:nvSpPr>
        <p:spPr>
          <a:xfrm>
            <a:off x="1591009" y="617450"/>
            <a:ext cx="5037921" cy="644699"/>
          </a:xfrm>
          <a:prstGeom prst="rect">
            <a:avLst/>
          </a:prstGeom>
        </p:spPr>
        <p:txBody>
          <a:bodyPr lIns="94010" tIns="47005" rIns="94010" bIns="47005" anchor="ctr">
            <a:noAutofit/>
          </a:bodyPr>
          <a:lstStyle>
            <a:lvl1pPr algn="ctr" defTabSz="9869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800"/>
              </a:spcAft>
              <a:buClr>
                <a:srgbClr val="C00000"/>
              </a:buClr>
              <a:buSzPts val="1000"/>
            </a:pPr>
            <a:r>
              <a:rPr lang="uk-UA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Хто має бути відповідальним за проведення люстрації для подолання наслідків війни?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04278A9-0BBB-B6FE-1793-7D44A81286BB}"/>
              </a:ext>
            </a:extLst>
          </p:cNvPr>
          <p:cNvSpPr/>
          <p:nvPr/>
        </p:nvSpPr>
        <p:spPr>
          <a:xfrm>
            <a:off x="8651875" y="1233488"/>
            <a:ext cx="3168650" cy="374022"/>
          </a:xfrm>
          <a:prstGeom prst="rect">
            <a:avLst/>
          </a:prstGeom>
          <a:solidFill>
            <a:srgbClr val="DFE7F5"/>
          </a:solidFill>
          <a:ln>
            <a:noFill/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Території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969A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Содержимое 9">
            <a:extLst>
              <a:ext uri="{FF2B5EF4-FFF2-40B4-BE49-F238E27FC236}">
                <a16:creationId xmlns="" xmlns:a16="http://schemas.microsoft.com/office/drawing/2014/main" id="{ED531EE2-19E1-D687-1DD0-610E7161AD06}"/>
              </a:ext>
            </a:extLst>
          </p:cNvPr>
          <p:cNvGraphicFramePr>
            <a:graphicFrameLocks/>
          </p:cNvGraphicFramePr>
          <p:nvPr/>
        </p:nvGraphicFramePr>
        <p:xfrm>
          <a:off x="6107652" y="1820345"/>
          <a:ext cx="5842000" cy="423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867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C150602-5876-AD56-A26E-6DAC9AD4E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="" xmlns:a16="http://schemas.microsoft.com/office/drawing/2014/main" id="{D84A96EF-5170-7624-8406-DD32F98E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ru-RU">
                <a:cs typeface="Arial" charset="0"/>
              </a:rPr>
              <a:t>Правосуддя в умовах російської збройної агресії | група РЕЙТИНГ</a:t>
            </a:r>
            <a:endParaRPr lang="uk-UA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="" xmlns:a16="http://schemas.microsoft.com/office/drawing/2014/main" id="{4C2584E5-DC91-8935-9CDD-C21EA6EF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5A59E15-60B0-425D-863E-520DBEEE065D}" type="slidenum">
              <a:rPr lang="ru-RU" smtClean="0"/>
              <a:pPr algn="ctr"/>
              <a:t>14</a:t>
            </a:fld>
            <a:endParaRPr lang="ru-RU" dirty="0"/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="" xmlns:a16="http://schemas.microsoft.com/office/drawing/2014/main" id="{0C53A070-5C92-7552-B420-3E8ED8A2404F}"/>
              </a:ext>
            </a:extLst>
          </p:cNvPr>
          <p:cNvGraphicFramePr/>
          <p:nvPr/>
        </p:nvGraphicFramePr>
        <p:xfrm>
          <a:off x="869881" y="1336052"/>
          <a:ext cx="6480176" cy="50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B6800E6-127C-F7DC-7007-F25451513544}"/>
              </a:ext>
            </a:extLst>
          </p:cNvPr>
          <p:cNvSpPr txBox="1">
            <a:spLocks/>
          </p:cNvSpPr>
          <p:nvPr/>
        </p:nvSpPr>
        <p:spPr>
          <a:xfrm>
            <a:off x="1382495" y="617450"/>
            <a:ext cx="6287707" cy="644699"/>
          </a:xfrm>
          <a:prstGeom prst="rect">
            <a:avLst/>
          </a:prstGeom>
        </p:spPr>
        <p:txBody>
          <a:bodyPr lIns="94010" tIns="47005" rIns="94010" bIns="47005" anchor="ctr">
            <a:noAutofit/>
          </a:bodyPr>
          <a:lstStyle>
            <a:lvl1pPr algn="ctr" defTabSz="9869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800"/>
              </a:spcAft>
              <a:buClr>
                <a:srgbClr val="C00000"/>
              </a:buClr>
              <a:buSzPts val="1000"/>
            </a:pPr>
            <a:r>
              <a:rPr lang="uk-UA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Чи готові ви повідомляти відому вам інформацію про факти </a:t>
            </a:r>
            <a:r>
              <a:rPr lang="uk-UA" sz="18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співпраці громадян України з окупаційною владою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до органу, що буде проводити люстрацію?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EDE39F3-B7F8-28CB-EB1C-4F00152CAF93}"/>
              </a:ext>
            </a:extLst>
          </p:cNvPr>
          <p:cNvSpPr/>
          <p:nvPr/>
        </p:nvSpPr>
        <p:spPr>
          <a:xfrm>
            <a:off x="8651875" y="1075765"/>
            <a:ext cx="3168650" cy="531745"/>
          </a:xfrm>
          <a:prstGeom prst="rect">
            <a:avLst/>
          </a:prstGeom>
          <a:solidFill>
            <a:srgbClr val="DFE7F5"/>
          </a:solidFill>
          <a:ln>
            <a:noFill/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Території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969A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Содержимое 9">
            <a:extLst>
              <a:ext uri="{FF2B5EF4-FFF2-40B4-BE49-F238E27FC236}">
                <a16:creationId xmlns="" xmlns:a16="http://schemas.microsoft.com/office/drawing/2014/main" id="{8EC1E121-1DFC-4EC6-60AA-F9EBD2B5BF55}"/>
              </a:ext>
            </a:extLst>
          </p:cNvPr>
          <p:cNvGraphicFramePr>
            <a:graphicFrameLocks/>
          </p:cNvGraphicFramePr>
          <p:nvPr/>
        </p:nvGraphicFramePr>
        <p:xfrm>
          <a:off x="6107652" y="1820345"/>
          <a:ext cx="5842000" cy="423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681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788F61-007D-C5D5-9263-95958A23BB46}"/>
              </a:ext>
            </a:extLst>
          </p:cNvPr>
          <p:cNvSpPr txBox="1">
            <a:spLocks/>
          </p:cNvSpPr>
          <p:nvPr/>
        </p:nvSpPr>
        <p:spPr>
          <a:xfrm>
            <a:off x="0" y="4109878"/>
            <a:ext cx="12192000" cy="64294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4044" tIns="47022" rIns="94044" bIns="47022" rtlCol="0" anchor="ctr">
            <a:noAutofit/>
          </a:bodyPr>
          <a:lstStyle>
            <a:lvl1pPr algn="ctr" defTabSz="987461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0458">
              <a:tabLst>
                <a:tab pos="1625331" algn="l"/>
              </a:tabLst>
              <a:defRPr/>
            </a:pPr>
            <a:r>
              <a:rPr lang="uk-UA" sz="3600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  <a:cs typeface="Arial" charset="0"/>
              </a:rPr>
              <a:t>Вшанування пам’яті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70915044-587A-E5B9-29C6-79B7641C0DE1}"/>
              </a:ext>
            </a:extLst>
          </p:cNvPr>
          <p:cNvCxnSpPr>
            <a:cxnSpLocks/>
          </p:cNvCxnSpPr>
          <p:nvPr/>
        </p:nvCxnSpPr>
        <p:spPr>
          <a:xfrm flipH="1">
            <a:off x="2996503" y="5068768"/>
            <a:ext cx="619899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0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865B1CA-4397-9A08-BB45-D5D7BABE9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3A53C4B3-B275-EB0A-847D-B70B33D7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в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умовах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російської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збройної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агресії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|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група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7C2D8BE-EE3C-90C9-5F43-A82C21C0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5A59E15-60B0-425D-863E-520DBEEE065D}" type="slidenum">
              <a:rPr lang="ru-RU" smtClean="0"/>
              <a:pPr algn="ctr"/>
              <a:t>16</a:t>
            </a:fld>
            <a:endParaRPr lang="ru-RU" dirty="0"/>
          </a:p>
        </p:txBody>
      </p:sp>
      <p:graphicFrame>
        <p:nvGraphicFramePr>
          <p:cNvPr id="4" name="Диаграмма 10">
            <a:extLst>
              <a:ext uri="{FF2B5EF4-FFF2-40B4-BE49-F238E27FC236}">
                <a16:creationId xmlns="" xmlns:a16="http://schemas.microsoft.com/office/drawing/2014/main" id="{DCCB356D-3D93-40F5-B957-F714EE3ACA3E}"/>
              </a:ext>
            </a:extLst>
          </p:cNvPr>
          <p:cNvGraphicFramePr/>
          <p:nvPr/>
        </p:nvGraphicFramePr>
        <p:xfrm>
          <a:off x="952500" y="407307"/>
          <a:ext cx="10833100" cy="600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6AC763A-E045-96AE-866E-BE59B004F346}"/>
              </a:ext>
            </a:extLst>
          </p:cNvPr>
          <p:cNvSpPr/>
          <p:nvPr/>
        </p:nvSpPr>
        <p:spPr>
          <a:xfrm>
            <a:off x="2311399" y="1235926"/>
            <a:ext cx="9005646" cy="1001665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989E93-A377-667D-3B1D-4FF8E8388DAC}"/>
              </a:ext>
            </a:extLst>
          </p:cNvPr>
          <p:cNvSpPr txBox="1"/>
          <p:nvPr/>
        </p:nvSpPr>
        <p:spPr>
          <a:xfrm>
            <a:off x="1493841" y="244791"/>
            <a:ext cx="10434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Які, на Вашу думку, емоції і почуття мають викликати місця і заходи вшанування?</a:t>
            </a:r>
            <a:r>
              <a:rPr lang="uk-UA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uk-UA" b="0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0" i="1" dirty="0">
                <a:effectLst/>
                <a:latin typeface="Arial Narrow" panose="020B0606020202030204" pitchFamily="34" charset="0"/>
              </a:rPr>
              <a:t>НЕ БІЛЬШЕ 3 ВІДПОВІДЕЙ</a:t>
            </a:r>
          </a:p>
        </p:txBody>
      </p:sp>
    </p:spTree>
    <p:extLst>
      <p:ext uri="{BB962C8B-B14F-4D97-AF65-F5344CB8AC3E}">
        <p14:creationId xmlns:p14="http://schemas.microsoft.com/office/powerpoint/2010/main" val="193847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BDDE3B9-835D-8831-160D-22309E0CE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09A12310-A4C2-4243-E1A3-AA366899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в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умовах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російської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збройної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агресії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|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група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AF412B1-E2B2-F8B5-7E69-1AEE0A99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5A59E15-60B0-425D-863E-520DBEEE065D}" type="slidenum">
              <a:rPr lang="ru-RU" smtClean="0"/>
              <a:pPr algn="ctr"/>
              <a:t>17</a:t>
            </a:fld>
            <a:endParaRPr lang="ru-RU" dirty="0"/>
          </a:p>
        </p:txBody>
      </p:sp>
      <p:graphicFrame>
        <p:nvGraphicFramePr>
          <p:cNvPr id="4" name="Диаграмма 10">
            <a:extLst>
              <a:ext uri="{FF2B5EF4-FFF2-40B4-BE49-F238E27FC236}">
                <a16:creationId xmlns="" xmlns:a16="http://schemas.microsoft.com/office/drawing/2014/main" id="{B4A7C90C-AEB5-2572-A00E-9F2E1084D91A}"/>
              </a:ext>
            </a:extLst>
          </p:cNvPr>
          <p:cNvGraphicFramePr/>
          <p:nvPr/>
        </p:nvGraphicFramePr>
        <p:xfrm>
          <a:off x="952500" y="407307"/>
          <a:ext cx="10833100" cy="600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7A43626-CF6C-F4ED-D899-70814B13B2FE}"/>
              </a:ext>
            </a:extLst>
          </p:cNvPr>
          <p:cNvSpPr/>
          <p:nvPr/>
        </p:nvSpPr>
        <p:spPr>
          <a:xfrm>
            <a:off x="2311399" y="1235927"/>
            <a:ext cx="8928101" cy="84030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66113B-B001-62C6-E282-17DFDB095B82}"/>
              </a:ext>
            </a:extLst>
          </p:cNvPr>
          <p:cNvSpPr txBox="1"/>
          <p:nvPr/>
        </p:nvSpPr>
        <p:spPr>
          <a:xfrm>
            <a:off x="1493841" y="244791"/>
            <a:ext cx="10434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Які</a:t>
            </a:r>
            <a:r>
              <a:rPr lang="uk-UA" sz="1800" b="1" dirty="0">
                <a:effectLst/>
                <a:highlight>
                  <a:srgbClr val="FFFFFF"/>
                </a:highlight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події та дії українців у відповідь на російську агресію варто вшанувати перш за все?</a:t>
            </a:r>
            <a:r>
              <a:rPr lang="uk-UA" sz="1800" dirty="0">
                <a:effectLst/>
                <a:highlight>
                  <a:srgbClr val="FFFFFF"/>
                </a:highlight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uk-UA" b="0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0" i="1" dirty="0">
                <a:effectLst/>
                <a:latin typeface="Arial Narrow" panose="020B0606020202030204" pitchFamily="34" charset="0"/>
              </a:rPr>
              <a:t>НЕ БІЛЬШЕ 3 ВІДПОВІДЕЙ</a:t>
            </a:r>
          </a:p>
        </p:txBody>
      </p:sp>
    </p:spTree>
    <p:extLst>
      <p:ext uri="{BB962C8B-B14F-4D97-AF65-F5344CB8AC3E}">
        <p14:creationId xmlns:p14="http://schemas.microsoft.com/office/powerpoint/2010/main" val="381566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8A1CC6-FDD3-1FA0-E883-00C64E10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9CA9C66B-E4B7-7466-F242-021FCBB0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в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умовах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російської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збройної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агресії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|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група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118DC28-6E96-FD13-1528-AE805F73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5A59E15-60B0-425D-863E-520DBEEE065D}" type="slidenum">
              <a:rPr lang="ru-RU" smtClean="0"/>
              <a:pPr algn="ctr"/>
              <a:t>18</a:t>
            </a:fld>
            <a:endParaRPr lang="ru-RU" dirty="0"/>
          </a:p>
        </p:txBody>
      </p:sp>
      <p:graphicFrame>
        <p:nvGraphicFramePr>
          <p:cNvPr id="4" name="Диаграмма 10">
            <a:extLst>
              <a:ext uri="{FF2B5EF4-FFF2-40B4-BE49-F238E27FC236}">
                <a16:creationId xmlns="" xmlns:a16="http://schemas.microsoft.com/office/drawing/2014/main" id="{D098EE8A-1970-0D91-428D-C9888A7F9583}"/>
              </a:ext>
            </a:extLst>
          </p:cNvPr>
          <p:cNvGraphicFramePr/>
          <p:nvPr/>
        </p:nvGraphicFramePr>
        <p:xfrm>
          <a:off x="952500" y="407307"/>
          <a:ext cx="10833100" cy="600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8BFB613-E26A-4014-FA10-F94CC01B8F8D}"/>
              </a:ext>
            </a:extLst>
          </p:cNvPr>
          <p:cNvSpPr/>
          <p:nvPr/>
        </p:nvSpPr>
        <p:spPr>
          <a:xfrm>
            <a:off x="1624405" y="1235927"/>
            <a:ext cx="8996081" cy="711208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679B8D-8BCF-73B2-C2A0-443BB781F0D0}"/>
              </a:ext>
            </a:extLst>
          </p:cNvPr>
          <p:cNvSpPr txBox="1"/>
          <p:nvPr/>
        </p:nvSpPr>
        <p:spPr>
          <a:xfrm>
            <a:off x="1493841" y="244791"/>
            <a:ext cx="10434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Які форми вшанування пам’яті про російсько-українську війну мають бути в пріоритеті?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uk-UA" b="0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0" i="1" dirty="0">
                <a:effectLst/>
                <a:latin typeface="Arial Narrow" panose="020B0606020202030204" pitchFamily="34" charset="0"/>
              </a:rPr>
              <a:t>НЕ БІЛЬШЕ 5 ВІДПОВІДЕЙ</a:t>
            </a:r>
          </a:p>
        </p:txBody>
      </p:sp>
    </p:spTree>
    <p:extLst>
      <p:ext uri="{BB962C8B-B14F-4D97-AF65-F5344CB8AC3E}">
        <p14:creationId xmlns:p14="http://schemas.microsoft.com/office/powerpoint/2010/main" val="3976593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1DB62FF-DF68-4B43-1BDB-1BD8659C6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0887E157-C4B1-9845-AE41-4DCB3BA8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в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умовах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російської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збройної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агресії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|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група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78AA078-C6D1-81B0-01DA-C2C87A28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5A59E15-60B0-425D-863E-520DBEEE065D}" type="slidenum">
              <a:rPr lang="ru-RU" smtClean="0"/>
              <a:pPr algn="ctr"/>
              <a:t>19</a:t>
            </a:fld>
            <a:endParaRPr lang="ru-RU" dirty="0"/>
          </a:p>
        </p:txBody>
      </p:sp>
      <p:graphicFrame>
        <p:nvGraphicFramePr>
          <p:cNvPr id="4" name="Диаграмма 10">
            <a:extLst>
              <a:ext uri="{FF2B5EF4-FFF2-40B4-BE49-F238E27FC236}">
                <a16:creationId xmlns="" xmlns:a16="http://schemas.microsoft.com/office/drawing/2014/main" id="{AE2BE844-570A-AA3E-33CF-54149EF7EF1C}"/>
              </a:ext>
            </a:extLst>
          </p:cNvPr>
          <p:cNvGraphicFramePr/>
          <p:nvPr/>
        </p:nvGraphicFramePr>
        <p:xfrm>
          <a:off x="952500" y="407307"/>
          <a:ext cx="10833100" cy="600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6B19649-A38B-0BEB-C0A6-E5C3C63436E1}"/>
              </a:ext>
            </a:extLst>
          </p:cNvPr>
          <p:cNvSpPr/>
          <p:nvPr/>
        </p:nvSpPr>
        <p:spPr>
          <a:xfrm>
            <a:off x="1487487" y="1235927"/>
            <a:ext cx="9496071" cy="711208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344AAD-E651-5B2D-D0FF-512F0C3B33BE}"/>
              </a:ext>
            </a:extLst>
          </p:cNvPr>
          <p:cNvSpPr txBox="1"/>
          <p:nvPr/>
        </p:nvSpPr>
        <p:spPr>
          <a:xfrm>
            <a:off x="1493841" y="244791"/>
            <a:ext cx="10434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Які</a:t>
            </a:r>
            <a:r>
              <a:rPr lang="uk-UA" sz="1800" b="1" dirty="0">
                <a:effectLst/>
                <a:highlight>
                  <a:srgbClr val="FFFFFF"/>
                </a:highlight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події чи місця ви готові були б відвідати для вшанування  пам’яті про війну? </a:t>
            </a:r>
            <a:endParaRPr lang="uk-UA" b="1" dirty="0">
              <a:solidFill>
                <a:srgbClr val="000000"/>
              </a:solidFill>
              <a:highlight>
                <a:srgbClr val="FFFFFF"/>
              </a:highlight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uk-UA" sz="1800" b="1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0" i="1" dirty="0">
                <a:effectLst/>
                <a:latin typeface="Arial Narrow" panose="020B0606020202030204" pitchFamily="34" charset="0"/>
              </a:rPr>
              <a:t>НЕ БІЛЬШЕ 3 ВІДПОВІДЕЙ</a:t>
            </a:r>
          </a:p>
        </p:txBody>
      </p:sp>
    </p:spTree>
    <p:extLst>
      <p:ext uri="{BB962C8B-B14F-4D97-AF65-F5344CB8AC3E}">
        <p14:creationId xmlns:p14="http://schemas.microsoft.com/office/powerpoint/2010/main" val="185688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</a:t>
            </a: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в умовах російської збройної агресії | група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59E15-60B0-425D-863E-520DBEEE06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55236" y="334074"/>
            <a:ext cx="4200525" cy="641350"/>
          </a:xfrm>
          <a:prstGeom prst="rect">
            <a:avLst/>
          </a:prstGeom>
        </p:spPr>
        <p:txBody>
          <a:bodyPr vert="horz" lIns="87033" tIns="43517" rIns="87033" bIns="4351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Методологія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569358" y="1225621"/>
            <a:ext cx="8572806" cy="240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24" tIns="46962" rIns="93924" bIns="46962"/>
          <a:lstStyle/>
          <a:p>
            <a:pPr marL="163289" marR="0" lvl="0" indent="-163289" algn="just" defTabSz="940118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19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Аудиторія: населення України віком від 18 років і старші в усіх областях, крім тимчасово окупованих територій Криму та Донбасу, а також територій, де на момент опитування відсутній український мобільний зв'язок. Результати зважені з використанням актуальних даних Державної служби статистики України</a:t>
            </a:r>
          </a:p>
          <a:p>
            <a:pPr marL="163289" marR="0" lvl="0" indent="-163289" algn="just" defTabSz="940118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19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Вибірка репрезентативна за віком, статтю і типом поселення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</a:t>
            </a:r>
          </a:p>
          <a:p>
            <a:pPr marL="163289" marR="0" lvl="0" indent="-163289" algn="just" defTabSz="940118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19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Вибіркова сукупність: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2000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респондентів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163289" marR="0" lvl="0" indent="-163289" algn="just" defTabSz="940118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19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Метод опитування: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CATI (Computer Assisted Telephone Interviewing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– телефонні інтерв'ю з використанням комп'ютера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)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. На основі випадкової вибірки мобільних телефонних номерів</a:t>
            </a:r>
          </a:p>
          <a:p>
            <a:pPr marL="163289" marR="0" lvl="0" indent="-163289" algn="just" defTabSz="940118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19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Помилка репрезентативності дослідження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з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довірчою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імовірністю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0,95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: не більше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2,2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%</a:t>
            </a:r>
          </a:p>
          <a:p>
            <a:pPr marL="163289" marR="0" lvl="0" indent="-163289" algn="just" defTabSz="940118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19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Терміни проведення: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3 – 12 січня 2025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163289" marR="0" lvl="0" indent="-163289" algn="just" defTabSz="940118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19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lvl="0" algn="just" defTabSz="940118">
              <a:spcBef>
                <a:spcPts val="190"/>
              </a:spcBef>
              <a:spcAft>
                <a:spcPts val="190"/>
              </a:spcAft>
              <a:defRPr/>
            </a:pPr>
            <a:r>
              <a:rPr lang="ru-RU" sz="1500" b="1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Дослідження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проведене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на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замовлення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</a:t>
            </a:r>
            <a:r>
              <a:rPr lang="uk-UA" sz="15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Центру прав людини ZMINA</a:t>
            </a:r>
            <a:r>
              <a:rPr lang="ru-RU" sz="15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40118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19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0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17782DA-32F9-2788-EE09-40AA62CBF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D08601B-868E-5ED7-47F5-5803B73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 в умовах російської збройної агресії | група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6B80EEFD-1A5D-3D91-EEE1-8B67DBA6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59E15-60B0-425D-863E-520DBEEE06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B121EDED-5AE2-CED3-5490-C2319B9C0EF5}"/>
              </a:ext>
            </a:extLst>
          </p:cNvPr>
          <p:cNvSpPr txBox="1">
            <a:spLocks/>
          </p:cNvSpPr>
          <p:nvPr/>
        </p:nvSpPr>
        <p:spPr>
          <a:xfrm>
            <a:off x="1545764" y="617450"/>
            <a:ext cx="5425191" cy="644699"/>
          </a:xfrm>
          <a:prstGeom prst="rect">
            <a:avLst/>
          </a:prstGeom>
        </p:spPr>
        <p:txBody>
          <a:bodyPr lIns="94010" tIns="47005" rIns="94010" bIns="47005" anchor="ctr">
            <a:noAutofit/>
          </a:bodyPr>
          <a:lstStyle>
            <a:lvl1pPr algn="ctr" defTabSz="9869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800"/>
              </a:spcAft>
              <a:buClr>
                <a:srgbClr val="C00000"/>
              </a:buClr>
              <a:buSzPts val="1000"/>
            </a:pPr>
            <a:r>
              <a:rPr lang="uk-UA" sz="18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Будь ласка, оберіть твердження, яке ближче до ваших поглядів</a:t>
            </a:r>
            <a:endParaRPr lang="uk-UA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="" xmlns:a16="http://schemas.microsoft.com/office/drawing/2014/main" id="{D4347424-9B98-018B-BDEF-5D516222E767}"/>
              </a:ext>
            </a:extLst>
          </p:cNvPr>
          <p:cNvGraphicFramePr/>
          <p:nvPr/>
        </p:nvGraphicFramePr>
        <p:xfrm>
          <a:off x="1092200" y="1432098"/>
          <a:ext cx="6476055" cy="50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6">
            <a:extLst>
              <a:ext uri="{FF2B5EF4-FFF2-40B4-BE49-F238E27FC236}">
                <a16:creationId xmlns="" xmlns:a16="http://schemas.microsoft.com/office/drawing/2014/main" id="{61D4391F-B074-F157-1225-260E5DDC6F05}"/>
              </a:ext>
            </a:extLst>
          </p:cNvPr>
          <p:cNvSpPr/>
          <p:nvPr/>
        </p:nvSpPr>
        <p:spPr>
          <a:xfrm>
            <a:off x="8651875" y="1230017"/>
            <a:ext cx="3168650" cy="377493"/>
          </a:xfrm>
          <a:prstGeom prst="rect">
            <a:avLst/>
          </a:prstGeom>
          <a:solidFill>
            <a:srgbClr val="DFE7F5"/>
          </a:solidFill>
          <a:ln>
            <a:noFill/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Території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969A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Содержимое 9">
            <a:extLst>
              <a:ext uri="{FF2B5EF4-FFF2-40B4-BE49-F238E27FC236}">
                <a16:creationId xmlns="" xmlns:a16="http://schemas.microsoft.com/office/drawing/2014/main" id="{9FEBDBBD-CC95-2819-2984-AD9C762DE697}"/>
              </a:ext>
            </a:extLst>
          </p:cNvPr>
          <p:cNvGraphicFramePr>
            <a:graphicFrameLocks/>
          </p:cNvGraphicFramePr>
          <p:nvPr/>
        </p:nvGraphicFramePr>
        <p:xfrm>
          <a:off x="6107652" y="1820346"/>
          <a:ext cx="5842000" cy="379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890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144A9DF-983F-F79D-2035-475D28A0C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9E22BEBF-9DC5-C9AB-F520-86276059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в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умовах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російської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збройної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агресії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|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група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83D814D-D5EF-D04F-8C33-E9A4A96C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5A59E15-60B0-425D-863E-520DBEEE065D}" type="slidenum">
              <a:rPr lang="ru-RU" smtClean="0"/>
              <a:pPr algn="ctr"/>
              <a:t>21</a:t>
            </a:fld>
            <a:endParaRPr lang="ru-RU" dirty="0"/>
          </a:p>
        </p:txBody>
      </p:sp>
      <p:graphicFrame>
        <p:nvGraphicFramePr>
          <p:cNvPr id="4" name="Диаграмма 10">
            <a:extLst>
              <a:ext uri="{FF2B5EF4-FFF2-40B4-BE49-F238E27FC236}">
                <a16:creationId xmlns="" xmlns:a16="http://schemas.microsoft.com/office/drawing/2014/main" id="{E3162BF9-89B8-8906-323D-0FA0EC570A04}"/>
              </a:ext>
            </a:extLst>
          </p:cNvPr>
          <p:cNvGraphicFramePr/>
          <p:nvPr/>
        </p:nvGraphicFramePr>
        <p:xfrm>
          <a:off x="952500" y="407307"/>
          <a:ext cx="10833100" cy="600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A93172B-CB5C-086E-5922-CDF17945C60E}"/>
              </a:ext>
            </a:extLst>
          </p:cNvPr>
          <p:cNvSpPr/>
          <p:nvPr/>
        </p:nvSpPr>
        <p:spPr>
          <a:xfrm>
            <a:off x="2311399" y="1235926"/>
            <a:ext cx="8309087" cy="1329474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F94F02-CA71-2B89-9B29-468BF28A1A4E}"/>
              </a:ext>
            </a:extLst>
          </p:cNvPr>
          <p:cNvSpPr txBox="1"/>
          <p:nvPr/>
        </p:nvSpPr>
        <p:spPr>
          <a:xfrm>
            <a:off x="1493841" y="244791"/>
            <a:ext cx="10434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На Вашу думку, хто має приймати рішення про заходи з вшанування пам’яті постраждалих та учасників російсько-української війни?</a:t>
            </a:r>
            <a:r>
              <a:rPr lang="uk-UA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endParaRPr lang="uk-UA" b="0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0" i="1" dirty="0">
                <a:effectLst/>
                <a:latin typeface="Arial Narrow" panose="020B0606020202030204" pitchFamily="34" charset="0"/>
              </a:rPr>
              <a:t>НЕ БІЛЬШЕ 3 ВІДПОВІДЕЙ</a:t>
            </a:r>
          </a:p>
        </p:txBody>
      </p:sp>
    </p:spTree>
    <p:extLst>
      <p:ext uri="{BB962C8B-B14F-4D97-AF65-F5344CB8AC3E}">
        <p14:creationId xmlns:p14="http://schemas.microsoft.com/office/powerpoint/2010/main" val="1450264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CCA049F-D228-6CA0-3C34-1D3DA1F37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2A5E058F-0291-94BB-FBF1-6532D88F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в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умовах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російської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збройної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агресії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|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група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1A29C72-F874-8400-E159-AB7568B7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5A59E15-60B0-425D-863E-520DBEEE065D}" type="slidenum">
              <a:rPr lang="ru-RU" smtClean="0"/>
              <a:pPr algn="ctr"/>
              <a:t>22</a:t>
            </a:fld>
            <a:endParaRPr lang="ru-RU" dirty="0"/>
          </a:p>
        </p:txBody>
      </p:sp>
      <p:graphicFrame>
        <p:nvGraphicFramePr>
          <p:cNvPr id="4" name="Диаграмма 10">
            <a:extLst>
              <a:ext uri="{FF2B5EF4-FFF2-40B4-BE49-F238E27FC236}">
                <a16:creationId xmlns="" xmlns:a16="http://schemas.microsoft.com/office/drawing/2014/main" id="{9A14E568-9791-5BC9-57BC-719512E11D26}"/>
              </a:ext>
            </a:extLst>
          </p:cNvPr>
          <p:cNvGraphicFramePr/>
          <p:nvPr/>
        </p:nvGraphicFramePr>
        <p:xfrm>
          <a:off x="901700" y="407307"/>
          <a:ext cx="12217400" cy="600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8BDF9A-8437-7BC9-79F8-90CD9A04C435}"/>
              </a:ext>
            </a:extLst>
          </p:cNvPr>
          <p:cNvSpPr/>
          <p:nvPr/>
        </p:nvSpPr>
        <p:spPr>
          <a:xfrm>
            <a:off x="1947135" y="1235926"/>
            <a:ext cx="9981340" cy="453025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F495B3-FA0A-28D4-AFD1-609AFE03E806}"/>
              </a:ext>
            </a:extLst>
          </p:cNvPr>
          <p:cNvSpPr txBox="1"/>
          <p:nvPr/>
        </p:nvSpPr>
        <p:spPr>
          <a:xfrm>
            <a:off x="1493841" y="244791"/>
            <a:ext cx="10434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На яких основних завданнях під час триваючої російсько-української війни повинен зосередитися Український інститут національної пам’яті?</a:t>
            </a:r>
          </a:p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0" i="1" dirty="0">
                <a:effectLst/>
                <a:latin typeface="Arial Narrow" panose="020B0606020202030204" pitchFamily="34" charset="0"/>
              </a:rPr>
              <a:t>НЕ БІЛЬШЕ 3 ВІДПОВІДЕЙ</a:t>
            </a:r>
          </a:p>
        </p:txBody>
      </p:sp>
    </p:spTree>
    <p:extLst>
      <p:ext uri="{BB962C8B-B14F-4D97-AF65-F5344CB8AC3E}">
        <p14:creationId xmlns:p14="http://schemas.microsoft.com/office/powerpoint/2010/main" val="1279945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1703" y="3419856"/>
            <a:ext cx="4799085" cy="497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24088" y="3992532"/>
            <a:ext cx="34651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01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Соціологічна група «РЕЙТИНГ»</a:t>
            </a:r>
            <a:endParaRPr lang="uk-UA" sz="1400" dirty="0">
              <a:solidFill>
                <a:prstClr val="black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defTabSz="9401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01010, м. Київ, вул. </a:t>
            </a:r>
            <a:r>
              <a:rPr lang="uk-UA" sz="1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Еспланадна</a:t>
            </a:r>
            <a:r>
              <a:rPr lang="uk-UA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20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+380 (95) 578-68-68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+380 (97) 578-68-68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defTabSz="9401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hlinkClick r:id="rId3"/>
              </a:rPr>
              <a:t>http://ratinggroup.ua/</a:t>
            </a:r>
            <a:endParaRPr lang="uk-UA" sz="1400" dirty="0">
              <a:solidFill>
                <a:prstClr val="black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hlinkClick r:id="" action="ppaction://noaction"/>
            </a:endParaRPr>
          </a:p>
          <a:p>
            <a:pPr defTabSz="9401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hlinkClick r:id="" action="ppaction://noaction"/>
              </a:rPr>
              <a:t>info@ratinggroup.ua</a:t>
            </a:r>
            <a:r>
              <a:rPr lang="uk-U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703" y="3520804"/>
            <a:ext cx="4799085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40118">
              <a:defRPr/>
            </a:pPr>
            <a:r>
              <a:rPr lang="uk-UA" sz="1524" b="1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КОНТАКТИ</a:t>
            </a:r>
            <a:endParaRPr lang="ru-RU" sz="1524" b="1" dirty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Picture 189" descr="C:\Users\Rating\Desktop\tw1.png">
            <a:hlinkClick r:id="rId4"/>
            <a:extLst>
              <a:ext uri="{FF2B5EF4-FFF2-40B4-BE49-F238E27FC236}">
                <a16:creationId xmlns="" xmlns:a16="http://schemas.microsoft.com/office/drawing/2014/main" id="{EE9CD392-F5ED-4695-9220-4A840EB7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435" y="5402758"/>
            <a:ext cx="458152" cy="43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0" descr="C:\Users\Rating\Desktop\f1.png">
            <a:hlinkClick r:id="rId6"/>
            <a:extLst>
              <a:ext uri="{FF2B5EF4-FFF2-40B4-BE49-F238E27FC236}">
                <a16:creationId xmlns="" xmlns:a16="http://schemas.microsoft.com/office/drawing/2014/main" id="{66E836BD-6506-4906-9B52-099E0D79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88" y="5402758"/>
            <a:ext cx="445352" cy="42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rId8"/>
            <a:extLst>
              <a:ext uri="{FF2B5EF4-FFF2-40B4-BE49-F238E27FC236}">
                <a16:creationId xmlns="" xmlns:a16="http://schemas.microsoft.com/office/drawing/2014/main" id="{F8654B56-B5E0-4025-A798-7A1C9D0E66B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5508" y="5402758"/>
            <a:ext cx="436363" cy="436363"/>
          </a:xfrm>
          <a:prstGeom prst="rect">
            <a:avLst/>
          </a:prstGeom>
        </p:spPr>
      </p:pic>
      <p:pic>
        <p:nvPicPr>
          <p:cNvPr id="11" name="Рисунок 10">
            <a:hlinkClick r:id="rId10"/>
            <a:extLst>
              <a:ext uri="{FF2B5EF4-FFF2-40B4-BE49-F238E27FC236}">
                <a16:creationId xmlns="" xmlns:a16="http://schemas.microsoft.com/office/drawing/2014/main" id="{80D595C9-ACF1-403C-B977-76C02E95CD0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9534" y="5402758"/>
            <a:ext cx="436363" cy="4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3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 в умовах російської збройної агресії | група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59E15-60B0-425D-863E-520DBEEE06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55236" y="334074"/>
            <a:ext cx="4200525" cy="641350"/>
          </a:xfrm>
          <a:prstGeom prst="rect">
            <a:avLst/>
          </a:prstGeom>
        </p:spPr>
        <p:txBody>
          <a:bodyPr vert="horz" lIns="87033" tIns="43517" rIns="87033" bIns="4351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Методологія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40B1D2C0-4C74-464C-ADD8-A9D906AE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390" y="3981587"/>
            <a:ext cx="1632487" cy="32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24" tIns="46962" rIns="93924" bIns="46962"/>
          <a:lstStyle/>
          <a:p>
            <a:pPr marL="0" marR="0" lvl="0" indent="0" algn="l" defTabSz="940118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19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ТЕРИТОРІЇ: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C144B3-291E-DDA9-1523-16CD8A1169F6}"/>
              </a:ext>
            </a:extLst>
          </p:cNvPr>
          <p:cNvSpPr txBox="1"/>
          <p:nvPr/>
        </p:nvSpPr>
        <p:spPr>
          <a:xfrm>
            <a:off x="1428763" y="1744915"/>
            <a:ext cx="607200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Територіальний розподіл на основі областей, в яких респонденти проживали до 24 лютого 2022: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Зона бойових дій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(частково або повністю окуповані області, в яких проходять активні воєнні дії) : Донецька, Запорізька, Луганська області.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Прифронтові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(області поблизу зони бойових дій, окремі території яких зазнають постійних обстрілів): Дніпропетровська, Миколаївська, Одеська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Деокуповані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(області, які були окупованими): Київська, Сумська, Чернігівська, Харківська, Херсонська.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Захід та Центр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(області, які зовсім, або майже не зазнали окупації): Вінницька, Волинська, Житомирська, Закарпатська, Івано-Франківська, Кіровоградська, Львівська, Полтавська, Рівненська, Тернопільська, Хмельницька, Чернівецька, Черкаська.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Київ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виокремлено в окрему групу, через близькість до воєнних дій до квітня 2022 року та високий рівень внутрішньої міграції.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rgbClr val="DF294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F0D511A-3726-8CAE-78F2-9E89DC759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29" y="2094575"/>
            <a:ext cx="4154624" cy="27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1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9788F61-007D-C5D5-9263-95958A23BB46}"/>
              </a:ext>
            </a:extLst>
          </p:cNvPr>
          <p:cNvSpPr txBox="1">
            <a:spLocks/>
          </p:cNvSpPr>
          <p:nvPr/>
        </p:nvSpPr>
        <p:spPr>
          <a:xfrm>
            <a:off x="0" y="4109878"/>
            <a:ext cx="12192000" cy="64294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4044" tIns="47022" rIns="94044" bIns="47022" rtlCol="0" anchor="ctr">
            <a:noAutofit/>
          </a:bodyPr>
          <a:lstStyle>
            <a:lvl1pPr algn="ctr" defTabSz="987461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0458">
              <a:tabLst>
                <a:tab pos="1625331" algn="l"/>
              </a:tabLst>
              <a:defRPr/>
            </a:pPr>
            <a:r>
              <a:rPr lang="uk-UA" sz="3600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  <a:cs typeface="Arial" charset="0"/>
              </a:rPr>
              <a:t>Втрати внаслідок війни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3A55B9A-482E-92F0-D8AC-664D5E1959FE}"/>
              </a:ext>
            </a:extLst>
          </p:cNvPr>
          <p:cNvCxnSpPr>
            <a:cxnSpLocks/>
          </p:cNvCxnSpPr>
          <p:nvPr/>
        </p:nvCxnSpPr>
        <p:spPr>
          <a:xfrm flipH="1">
            <a:off x="2996503" y="5068768"/>
            <a:ext cx="619899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8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ru-RU">
                <a:cs typeface="Arial" charset="0"/>
              </a:rPr>
              <a:t>Правосуддя в умовах російської збройної агресії | група РЕЙТИНГ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5A59E15-60B0-425D-863E-520DBEEE065D}" type="slidenum">
              <a:rPr lang="ru-RU" smtClean="0"/>
              <a:pPr algn="ctr"/>
              <a:t>5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2C08C7AD-5914-472A-808E-DA2001E75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857286"/>
              </p:ext>
            </p:extLst>
          </p:nvPr>
        </p:nvGraphicFramePr>
        <p:xfrm>
          <a:off x="1143000" y="919163"/>
          <a:ext cx="10566400" cy="557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D22B32E-2A8B-4E02-9E85-7FDEEBAA6E11}"/>
              </a:ext>
            </a:extLst>
          </p:cNvPr>
          <p:cNvSpPr txBox="1">
            <a:spLocks/>
          </p:cNvSpPr>
          <p:nvPr/>
        </p:nvSpPr>
        <p:spPr>
          <a:xfrm>
            <a:off x="946485" y="237507"/>
            <a:ext cx="10331116" cy="681656"/>
          </a:xfrm>
          <a:prstGeom prst="rect">
            <a:avLst/>
          </a:prstGeom>
        </p:spPr>
        <p:txBody>
          <a:bodyPr lIns="94010" tIns="47005" rIns="94010" bIns="47005" anchor="ctr">
            <a:noAutofit/>
          </a:bodyPr>
          <a:lstStyle>
            <a:lvl1pPr algn="ctr" defTabSz="9869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b="1" dirty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Я</a:t>
            </a:r>
            <a:r>
              <a:rPr lang="uk-UA" sz="1800" b="1" dirty="0">
                <a:effectLst/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кі втрати Ви понесли внаслідок війни? 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="" xmlns:a16="http://schemas.microsoft.com/office/drawing/2014/main" id="{565A52E0-CCF6-B639-04EA-FF37A09A6E59}"/>
              </a:ext>
            </a:extLst>
          </p:cNvPr>
          <p:cNvSpPr/>
          <p:nvPr/>
        </p:nvSpPr>
        <p:spPr>
          <a:xfrm>
            <a:off x="1979655" y="939800"/>
            <a:ext cx="8768930" cy="790233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412C166-F13B-CD97-C098-2544BB590123}"/>
              </a:ext>
            </a:extLst>
          </p:cNvPr>
          <p:cNvSpPr txBox="1">
            <a:spLocks noChangeArrowheads="1"/>
          </p:cNvSpPr>
          <p:nvPr/>
        </p:nvSpPr>
        <p:spPr>
          <a:xfrm>
            <a:off x="9522068" y="529582"/>
            <a:ext cx="2359793" cy="518795"/>
          </a:xfrm>
          <a:prstGeom prst="rect">
            <a:avLst/>
          </a:prstGeom>
        </p:spPr>
        <p:txBody>
          <a:bodyPr lIns="98710" tIns="49355" rIns="98710" bIns="49355" anchor="ctr">
            <a:noAutofit/>
          </a:bodyPr>
          <a:lstStyle>
            <a:defPPr>
              <a:defRPr lang="uk-UA"/>
            </a:defPPr>
            <a:lvl1pPr>
              <a:defRPr sz="1800" b="1">
                <a:latin typeface="Arial Narrow" pitchFamily="34" charset="0"/>
                <a:cs typeface="Arial" pitchFamily="34" charset="0"/>
              </a:defRPr>
            </a:lvl1pPr>
          </a:lstStyle>
          <a:p>
            <a:pPr algn="ctr" defTabSz="987461"/>
            <a:r>
              <a:rPr lang="ru-RU" sz="1600" b="0" dirty="0">
                <a:solidFill>
                  <a:prstClr val="black"/>
                </a:solidFill>
              </a:rPr>
              <a:t>ДЕКІЛЬКА ВІДПОВІДЕЙ</a:t>
            </a:r>
            <a:endParaRPr lang="uk-UA" sz="1600" b="0" dirty="0">
              <a:solidFill>
                <a:prstClr val="black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A4F93D25-7BEB-53BB-8427-B580F9D523FC}"/>
              </a:ext>
            </a:extLst>
          </p:cNvPr>
          <p:cNvCxnSpPr/>
          <p:nvPr/>
        </p:nvCxnSpPr>
        <p:spPr>
          <a:xfrm>
            <a:off x="7251700" y="1828800"/>
            <a:ext cx="5969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BA75A1EF-6D76-C2AC-0CAE-E292D0F5C621}"/>
              </a:ext>
            </a:extLst>
          </p:cNvPr>
          <p:cNvCxnSpPr>
            <a:cxnSpLocks/>
          </p:cNvCxnSpPr>
          <p:nvPr/>
        </p:nvCxnSpPr>
        <p:spPr>
          <a:xfrm flipV="1">
            <a:off x="6972300" y="2654300"/>
            <a:ext cx="482600" cy="3248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67426345-44C6-F0A0-F5F2-68E6C64AC02A}"/>
              </a:ext>
            </a:extLst>
          </p:cNvPr>
          <p:cNvCxnSpPr/>
          <p:nvPr/>
        </p:nvCxnSpPr>
        <p:spPr>
          <a:xfrm>
            <a:off x="6915150" y="3124200"/>
            <a:ext cx="5969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92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BB174BB-4704-76F2-0800-937600CF8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44B9AB2-768D-F7BC-23D9-A8279794679B}"/>
              </a:ext>
            </a:extLst>
          </p:cNvPr>
          <p:cNvSpPr txBox="1">
            <a:spLocks/>
          </p:cNvSpPr>
          <p:nvPr/>
        </p:nvSpPr>
        <p:spPr>
          <a:xfrm>
            <a:off x="0" y="4109878"/>
            <a:ext cx="12192000" cy="64294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4044" tIns="47022" rIns="94044" bIns="47022" rtlCol="0" anchor="ctr">
            <a:noAutofit/>
          </a:bodyPr>
          <a:lstStyle>
            <a:lvl1pPr algn="ctr" defTabSz="987461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40458">
              <a:tabLst>
                <a:tab pos="1625331" algn="l"/>
              </a:tabLst>
              <a:defRPr/>
            </a:pPr>
            <a:r>
              <a:rPr lang="uk-UA" sz="3600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  <a:cs typeface="Arial" charset="0"/>
              </a:rPr>
              <a:t>Ставлення до люстрації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0A9B3899-EF6C-74E0-198A-7836BE5133A2}"/>
              </a:ext>
            </a:extLst>
          </p:cNvPr>
          <p:cNvCxnSpPr>
            <a:cxnSpLocks/>
          </p:cNvCxnSpPr>
          <p:nvPr/>
        </p:nvCxnSpPr>
        <p:spPr>
          <a:xfrm flipH="1">
            <a:off x="2996503" y="5068768"/>
            <a:ext cx="619899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6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1D9A831-7CDA-8BE8-8CB0-8B910AEE6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B5B8B07-4137-215C-1531-9EFAE035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в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умовах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російської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збройної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агресії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|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група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2C2B139-461D-014C-9DFE-90166483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59E15-60B0-425D-863E-520DBEEE06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12EDC703-EE5A-4E0D-2192-F0EB202AF4F3}"/>
              </a:ext>
            </a:extLst>
          </p:cNvPr>
          <p:cNvSpPr txBox="1">
            <a:spLocks/>
          </p:cNvSpPr>
          <p:nvPr/>
        </p:nvSpPr>
        <p:spPr>
          <a:xfrm>
            <a:off x="1545764" y="617450"/>
            <a:ext cx="5326531" cy="644699"/>
          </a:xfrm>
          <a:prstGeom prst="rect">
            <a:avLst/>
          </a:prstGeom>
        </p:spPr>
        <p:txBody>
          <a:bodyPr lIns="94010" tIns="47005" rIns="94010" bIns="47005" anchor="ctr">
            <a:noAutofit/>
          </a:bodyPr>
          <a:lstStyle>
            <a:lvl1pPr algn="ctr" defTabSz="9869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800"/>
              </a:spcAft>
              <a:buClr>
                <a:srgbClr val="C00000"/>
              </a:buClr>
              <a:buSzPts val="1000"/>
            </a:pPr>
            <a:r>
              <a:rPr lang="uk-UA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Чи може люстрація бути використана як один з інструментів відновлення довіри до органів влади після війни?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="" xmlns:a16="http://schemas.microsoft.com/office/drawing/2014/main" id="{BF2BDB2C-A4FD-9258-3AD6-4E1AA69280F0}"/>
              </a:ext>
            </a:extLst>
          </p:cNvPr>
          <p:cNvGraphicFramePr/>
          <p:nvPr/>
        </p:nvGraphicFramePr>
        <p:xfrm>
          <a:off x="1092200" y="1432098"/>
          <a:ext cx="6476055" cy="50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6">
            <a:extLst>
              <a:ext uri="{FF2B5EF4-FFF2-40B4-BE49-F238E27FC236}">
                <a16:creationId xmlns="" xmlns:a16="http://schemas.microsoft.com/office/drawing/2014/main" id="{FB338F94-BC8B-53D6-ED7A-88B65C4B4C0C}"/>
              </a:ext>
            </a:extLst>
          </p:cNvPr>
          <p:cNvSpPr/>
          <p:nvPr/>
        </p:nvSpPr>
        <p:spPr>
          <a:xfrm>
            <a:off x="8651875" y="1230017"/>
            <a:ext cx="3168650" cy="377493"/>
          </a:xfrm>
          <a:prstGeom prst="rect">
            <a:avLst/>
          </a:prstGeom>
          <a:solidFill>
            <a:srgbClr val="DFE7F5"/>
          </a:solidFill>
          <a:ln>
            <a:noFill/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Території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969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969A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Содержимое 9">
            <a:extLst>
              <a:ext uri="{FF2B5EF4-FFF2-40B4-BE49-F238E27FC236}">
                <a16:creationId xmlns="" xmlns:a16="http://schemas.microsoft.com/office/drawing/2014/main" id="{839022B6-93EE-D204-D97D-1FE4BC176D97}"/>
              </a:ext>
            </a:extLst>
          </p:cNvPr>
          <p:cNvGraphicFramePr>
            <a:graphicFrameLocks/>
          </p:cNvGraphicFramePr>
          <p:nvPr/>
        </p:nvGraphicFramePr>
        <p:xfrm>
          <a:off x="6107652" y="1820346"/>
          <a:ext cx="5842000" cy="379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860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97D91BF-F9C4-B7EA-A7D0-859AAC10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3D72B6B1-7249-CE00-8F68-610D7CC3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в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умовах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російської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збройної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агресії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|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група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3885CA8-26F5-9F4A-898E-E50C174F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5A59E15-60B0-425D-863E-520DBEEE065D}" type="slidenum">
              <a:rPr lang="ru-RU" smtClean="0"/>
              <a:pPr algn="ctr"/>
              <a:t>8</a:t>
            </a:fld>
            <a:endParaRPr lang="ru-RU" dirty="0"/>
          </a:p>
        </p:txBody>
      </p:sp>
      <p:graphicFrame>
        <p:nvGraphicFramePr>
          <p:cNvPr id="4" name="Диаграмма 10">
            <a:extLst>
              <a:ext uri="{FF2B5EF4-FFF2-40B4-BE49-F238E27FC236}">
                <a16:creationId xmlns="" xmlns:a16="http://schemas.microsoft.com/office/drawing/2014/main" id="{39A08A6D-7E26-A24D-75DA-6CC23F7BB95E}"/>
              </a:ext>
            </a:extLst>
          </p:cNvPr>
          <p:cNvGraphicFramePr/>
          <p:nvPr/>
        </p:nvGraphicFramePr>
        <p:xfrm>
          <a:off x="1249640" y="425903"/>
          <a:ext cx="10942360" cy="600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C69F06E-9823-8EC3-C5AE-CF08FB0EF96E}"/>
              </a:ext>
            </a:extLst>
          </p:cNvPr>
          <p:cNvSpPr/>
          <p:nvPr/>
        </p:nvSpPr>
        <p:spPr>
          <a:xfrm>
            <a:off x="1092199" y="1235925"/>
            <a:ext cx="10031207" cy="1840761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5CA079-72D2-8B4A-C324-C2653840A19D}"/>
              </a:ext>
            </a:extLst>
          </p:cNvPr>
          <p:cNvSpPr txBox="1"/>
          <p:nvPr/>
        </p:nvSpPr>
        <p:spPr>
          <a:xfrm>
            <a:off x="1493841" y="244791"/>
            <a:ext cx="10434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Якщо розглядати люстрацію як механізм обмеження доступу до державних посад для тих, хто співпрацював з окупаційною владою, до кого її треба застосовувати в першу чергу?</a:t>
            </a:r>
            <a:r>
              <a:rPr lang="uk-UA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uk-UA" sz="1800" b="1" dirty="0">
                <a:effectLst/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0" i="1" dirty="0">
                <a:effectLst/>
                <a:latin typeface="Arial Narrow" panose="020B0606020202030204" pitchFamily="34" charset="0"/>
              </a:rPr>
              <a:t>НЕ БІЛЬШЕ 3 ВІДПОВІДЕЙ</a:t>
            </a:r>
          </a:p>
        </p:txBody>
      </p:sp>
    </p:spTree>
    <p:extLst>
      <p:ext uri="{BB962C8B-B14F-4D97-AF65-F5344CB8AC3E}">
        <p14:creationId xmlns:p14="http://schemas.microsoft.com/office/powerpoint/2010/main" val="115366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4B1C9EA-FBA3-C916-1958-13E9FF54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3CC3307-AF89-91FB-3F2C-A0FBD114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Правосуддя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в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умовах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російської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збройної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агресії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|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група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РЕЙТИНГ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174AE91-61DB-A0B9-9B28-2DE25096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5A59E15-60B0-425D-863E-520DBEEE065D}" type="slidenum">
              <a:rPr lang="ru-RU" smtClean="0"/>
              <a:pPr algn="ctr"/>
              <a:t>9</a:t>
            </a:fld>
            <a:endParaRPr lang="ru-RU" dirty="0"/>
          </a:p>
        </p:txBody>
      </p:sp>
      <p:graphicFrame>
        <p:nvGraphicFramePr>
          <p:cNvPr id="4" name="Диаграмма 10">
            <a:extLst>
              <a:ext uri="{FF2B5EF4-FFF2-40B4-BE49-F238E27FC236}">
                <a16:creationId xmlns="" xmlns:a16="http://schemas.microsoft.com/office/drawing/2014/main" id="{84BA9FD5-4D61-E5A1-6EF4-4576D6572117}"/>
              </a:ext>
            </a:extLst>
          </p:cNvPr>
          <p:cNvGraphicFramePr/>
          <p:nvPr/>
        </p:nvGraphicFramePr>
        <p:xfrm>
          <a:off x="952500" y="407307"/>
          <a:ext cx="11239500" cy="600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E0981FF-F173-E245-DF62-4F574902A7C7}"/>
              </a:ext>
            </a:extLst>
          </p:cNvPr>
          <p:cNvSpPr/>
          <p:nvPr/>
        </p:nvSpPr>
        <p:spPr>
          <a:xfrm>
            <a:off x="2110520" y="1233488"/>
            <a:ext cx="9771341" cy="2583039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804422-EF11-C6CF-185A-595723F19E97}"/>
              </a:ext>
            </a:extLst>
          </p:cNvPr>
          <p:cNvSpPr txBox="1"/>
          <p:nvPr/>
        </p:nvSpPr>
        <p:spPr>
          <a:xfrm>
            <a:off x="1493841" y="244791"/>
            <a:ext cx="10434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Які посади в органах влади слід заборонити для тих, хто мав зв’язки з Росією  після початку агресії в 2014 році?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uk-UA" sz="1800" b="0" i="1" dirty="0">
                <a:effectLst/>
                <a:latin typeface="Arial Narrow" panose="020B0606020202030204" pitchFamily="34" charset="0"/>
              </a:rPr>
              <a:t>НЕ БІЛЬШЕ 3 ВІДПОВІДЕЙ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0599F2-E4C8-8818-6D3B-884C84589DAD}"/>
              </a:ext>
            </a:extLst>
          </p:cNvPr>
          <p:cNvSpPr txBox="1"/>
          <p:nvPr/>
        </p:nvSpPr>
        <p:spPr>
          <a:xfrm>
            <a:off x="11407633" y="1545843"/>
            <a:ext cx="474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29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864</Words>
  <Application>Microsoft Office PowerPoint</Application>
  <PresentationFormat>Широкий екран</PresentationFormat>
  <Paragraphs>119</Paragraphs>
  <Slides>23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23</vt:i4>
      </vt:variant>
    </vt:vector>
  </HeadingPairs>
  <TitlesOfParts>
    <vt:vector size="36" baseType="lpstr">
      <vt:lpstr>Aptos</vt:lpstr>
      <vt:lpstr>Aptos Display</vt:lpstr>
      <vt:lpstr>Arial</vt:lpstr>
      <vt:lpstr>Arial Black</vt:lpstr>
      <vt:lpstr>Arial Narrow</vt:lpstr>
      <vt:lpstr>Calibri</vt:lpstr>
      <vt:lpstr>Calibri Light</vt:lpstr>
      <vt:lpstr>Courier New</vt:lpstr>
      <vt:lpstr>Impact</vt:lpstr>
      <vt:lpstr>PMingLiU</vt:lpstr>
      <vt:lpstr>Times New Roman</vt:lpstr>
      <vt:lpstr>Тема Office</vt:lpstr>
      <vt:lpstr>1_Тема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Олена Константінова</dc:creator>
  <cp:lastModifiedBy>Обліковий запис Microsoft</cp:lastModifiedBy>
  <cp:revision>49</cp:revision>
  <dcterms:created xsi:type="dcterms:W3CDTF">2024-12-16T13:18:32Z</dcterms:created>
  <dcterms:modified xsi:type="dcterms:W3CDTF">2025-03-04T08:07:08Z</dcterms:modified>
</cp:coreProperties>
</file>