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theme/themeOverride4.xml" ContentType="application/vnd.openxmlformats-officedocument.themeOverride+xml"/>
  <Override PartName="/ppt/charts/chart14.xml" ContentType="application/vnd.openxmlformats-officedocument.drawingml.chart+xml"/>
  <Override PartName="/ppt/charts/chart15.xml" ContentType="application/vnd.openxmlformats-officedocument.drawingml.chart+xml"/>
  <Override PartName="/ppt/theme/themeOverride5.xml" ContentType="application/vnd.openxmlformats-officedocument.themeOverr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notesSlides/notesSlide9.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theme/themeOverride6.xml" ContentType="application/vnd.openxmlformats-officedocument.themeOverride+xml"/>
  <Override PartName="/ppt/charts/chart22.xml" ContentType="application/vnd.openxmlformats-officedocument.drawingml.chart+xml"/>
  <Override PartName="/ppt/charts/chart23.xml" ContentType="application/vnd.openxmlformats-officedocument.drawingml.chart+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26"/>
  </p:notesMasterIdLst>
  <p:sldIdLst>
    <p:sldId id="7032" r:id="rId3"/>
    <p:sldId id="6393" r:id="rId4"/>
    <p:sldId id="6394" r:id="rId5"/>
    <p:sldId id="7012" r:id="rId6"/>
    <p:sldId id="6415" r:id="rId7"/>
    <p:sldId id="7033" r:id="rId8"/>
    <p:sldId id="7037" r:id="rId9"/>
    <p:sldId id="7134" r:id="rId10"/>
    <p:sldId id="7139" r:id="rId11"/>
    <p:sldId id="7152" r:id="rId12"/>
    <p:sldId id="7153" r:id="rId13"/>
    <p:sldId id="7035" r:id="rId14"/>
    <p:sldId id="7178" r:id="rId15"/>
    <p:sldId id="7181" r:id="rId16"/>
    <p:sldId id="7009" r:id="rId17"/>
    <p:sldId id="7158" r:id="rId18"/>
    <p:sldId id="7163" r:id="rId19"/>
    <p:sldId id="7165" r:id="rId20"/>
    <p:sldId id="7154" r:id="rId21"/>
    <p:sldId id="7171" r:id="rId22"/>
    <p:sldId id="7172" r:id="rId23"/>
    <p:sldId id="7174" r:id="rId24"/>
    <p:sldId id="7177" r:id="rId25"/>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7" userDrawn="1">
          <p15:clr>
            <a:srgbClr val="A4A3A4"/>
          </p15:clr>
        </p15:guide>
        <p15:guide id="2" pos="688" userDrawn="1">
          <p15:clr>
            <a:srgbClr val="A4A3A4"/>
          </p15:clr>
        </p15:guide>
        <p15:guide id="3" pos="4770" userDrawn="1">
          <p15:clr>
            <a:srgbClr val="A4A3A4"/>
          </p15:clr>
        </p15:guide>
        <p15:guide id="4" pos="7514" userDrawn="1">
          <p15:clr>
            <a:srgbClr val="A4A3A4"/>
          </p15:clr>
        </p15:guide>
        <p15:guide id="5" pos="937" userDrawn="1">
          <p15:clr>
            <a:srgbClr val="A4A3A4"/>
          </p15:clr>
        </p15:guide>
        <p15:guide id="6" orient="horz" pos="406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B9CAE9"/>
    <a:srgbClr val="D7E7F5"/>
    <a:srgbClr val="9DC3E6"/>
    <a:srgbClr val="A5BBE3"/>
    <a:srgbClr val="4472C4"/>
    <a:srgbClr val="5799D5"/>
    <a:srgbClr val="C6DCF0"/>
    <a:srgbClr val="FA8736"/>
    <a:srgbClr val="FFDE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48" autoAdjust="0"/>
    <p:restoredTop sz="94654"/>
  </p:normalViewPr>
  <p:slideViewPr>
    <p:cSldViewPr snapToGrid="0" showGuides="1">
      <p:cViewPr varScale="1">
        <p:scale>
          <a:sx n="81" d="100"/>
          <a:sy n="81" d="100"/>
        </p:scale>
        <p:origin x="355" y="62"/>
      </p:cViewPr>
      <p:guideLst>
        <p:guide orient="horz" pos="777"/>
        <p:guide pos="688"/>
        <p:guide pos="4770"/>
        <p:guide pos="7514"/>
        <p:guide pos="937"/>
        <p:guide orient="horz" pos="4065"/>
      </p:guideLst>
    </p:cSldViewPr>
  </p:slideViewPr>
  <p:notesTextViewPr>
    <p:cViewPr>
      <p:scale>
        <a:sx n="1" d="1"/>
        <a:sy n="1" d="1"/>
      </p:scale>
      <p:origin x="0" y="0"/>
    </p:cViewPr>
  </p:notesText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_Microsoft_Excel12.xlsx"/></Relationships>
</file>

<file path=ppt/charts/_rels/chart13.xml.rels><?xml version="1.0" encoding="UTF-8" standalone="yes"?>
<Relationships xmlns="http://schemas.openxmlformats.org/package/2006/relationships"><Relationship Id="rId2" Type="http://schemas.openxmlformats.org/officeDocument/2006/relationships/package" Target="../embeddings/______Microsoft_Excel13.xlsx"/><Relationship Id="rId1" Type="http://schemas.openxmlformats.org/officeDocument/2006/relationships/themeOverride" Target="../theme/themeOverride4.xml"/></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_Microsoft_Excel14.xlsx"/></Relationships>
</file>

<file path=ppt/charts/_rels/chart15.xml.rels><?xml version="1.0" encoding="UTF-8" standalone="yes"?>
<Relationships xmlns="http://schemas.openxmlformats.org/package/2006/relationships"><Relationship Id="rId2" Type="http://schemas.openxmlformats.org/officeDocument/2006/relationships/package" Target="../embeddings/______Microsoft_Excel15.xlsx"/><Relationship Id="rId1" Type="http://schemas.openxmlformats.org/officeDocument/2006/relationships/themeOverride" Target="../theme/themeOverride5.xml"/></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_Microsoft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_Microsoft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_Microsoft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_Microsoft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Microsoft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_Microsoft_Excel20.xlsx"/></Relationships>
</file>

<file path=ppt/charts/_rels/chart21.xml.rels><?xml version="1.0" encoding="UTF-8" standalone="yes"?>
<Relationships xmlns="http://schemas.openxmlformats.org/package/2006/relationships"><Relationship Id="rId2" Type="http://schemas.openxmlformats.org/officeDocument/2006/relationships/package" Target="../embeddings/______Microsoft_Excel21.xlsx"/><Relationship Id="rId1" Type="http://schemas.openxmlformats.org/officeDocument/2006/relationships/themeOverride" Target="../theme/themeOverride6.xml"/></Relationships>
</file>

<file path=ppt/charts/_rels/chart22.xml.rels><?xml version="1.0" encoding="UTF-8" standalone="yes"?>
<Relationships xmlns="http://schemas.openxmlformats.org/package/2006/relationships"><Relationship Id="rId1" Type="http://schemas.openxmlformats.org/officeDocument/2006/relationships/package" Target="../embeddings/______Microsoft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______Microsoft_Excel23.xlsx"/></Relationships>
</file>

<file path=ppt/charts/_rels/chart3.xml.rels><?xml version="1.0" encoding="UTF-8" standalone="yes"?>
<Relationships xmlns="http://schemas.openxmlformats.org/package/2006/relationships"><Relationship Id="rId2" Type="http://schemas.openxmlformats.org/officeDocument/2006/relationships/package" Target="../embeddings/______Microsoft_Excel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package" Target="../embeddings/_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_Microsoft_Excel6.xlsx"/></Relationships>
</file>

<file path=ppt/charts/_rels/chart7.xml.rels><?xml version="1.0" encoding="UTF-8" standalone="yes"?>
<Relationships xmlns="http://schemas.openxmlformats.org/package/2006/relationships"><Relationship Id="rId2" Type="http://schemas.openxmlformats.org/officeDocument/2006/relationships/package" Target="../embeddings/______Microsoft_Excel7.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1" Type="http://schemas.openxmlformats.org/officeDocument/2006/relationships/package" Target="../embeddings/______Microsoft_Excel8.xlsx"/></Relationships>
</file>

<file path=ppt/charts/_rels/chart9.xml.rels><?xml version="1.0" encoding="UTF-8" standalone="yes"?>
<Relationships xmlns="http://schemas.openxmlformats.org/package/2006/relationships"><Relationship Id="rId2" Type="http://schemas.openxmlformats.org/officeDocument/2006/relationships/package" Target="../embeddings/______Microsoft_Excel9.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76836954875833"/>
          <c:y val="0"/>
          <c:w val="0.34278533843125381"/>
          <c:h val="1"/>
        </c:manualLayout>
      </c:layout>
      <c:barChart>
        <c:barDir val="bar"/>
        <c:grouping val="clustered"/>
        <c:varyColors val="0"/>
        <c:ser>
          <c:idx val="0"/>
          <c:order val="0"/>
          <c:tx>
            <c:strRef>
              <c:f>Лист1!$B$1</c:f>
              <c:strCache>
                <c:ptCount val="1"/>
                <c:pt idx="0">
                  <c:v>01'2025</c:v>
                </c:pt>
              </c:strCache>
            </c:strRef>
          </c:tx>
          <c:spPr>
            <a:solidFill>
              <a:srgbClr val="2E75B6"/>
            </a:solidFill>
          </c:spPr>
          <c:invertIfNegative val="0"/>
          <c:dLbls>
            <c:dLbl>
              <c:idx val="0"/>
              <c:layout>
                <c:manualLayout>
                  <c:x val="-3.7860483917661978E-3"/>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FC3-4F95-8301-BFD28DEE616F}"/>
                </c:ext>
                <c:ext xmlns:c15="http://schemas.microsoft.com/office/drawing/2012/chart" uri="{CE6537A1-D6FC-4f65-9D91-7224C49458BB}"/>
              </c:extLst>
            </c:dLbl>
            <c:dLbl>
              <c:idx val="1"/>
              <c:layout>
                <c:manualLayout>
                  <c:x val="3.1436502891911476E-4"/>
                  <c:y val="2.2766074461913971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FC3-4F95-8301-BFD28DEE616F}"/>
                </c:ext>
                <c:ext xmlns:c15="http://schemas.microsoft.com/office/drawing/2012/chart" uri="{CE6537A1-D6FC-4f65-9D91-7224C49458BB}"/>
              </c:extLst>
            </c:dLbl>
            <c:dLbl>
              <c:idx val="2"/>
              <c:layout>
                <c:manualLayout>
                  <c:x val="-3.7860483917661978E-3"/>
                  <c:y val="6.8298223385741914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FC3-4F95-8301-BFD28DEE616F}"/>
                </c:ext>
                <c:ext xmlns:c15="http://schemas.microsoft.com/office/drawing/2012/chart" uri="{CE6537A1-D6FC-4f65-9D91-7224C49458BB}"/>
              </c:extLst>
            </c:dLbl>
            <c:dLbl>
              <c:idx val="3"/>
              <c:layout>
                <c:manualLayout>
                  <c:x val="-3.7860483917661978E-3"/>
                  <c:y val="4.5532148923827943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FC3-4F95-8301-BFD28DEE616F}"/>
                </c:ext>
                <c:ext xmlns:c15="http://schemas.microsoft.com/office/drawing/2012/chart" uri="{CE6537A1-D6FC-4f65-9D91-7224C49458BB}"/>
              </c:extLst>
            </c:dLbl>
            <c:dLbl>
              <c:idx val="4"/>
              <c:layout>
                <c:manualLayout>
                  <c:x val="-2.4192439182044935E-3"/>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FC3-4F95-8301-BFD28DEE616F}"/>
                </c:ext>
                <c:ext xmlns:c15="http://schemas.microsoft.com/office/drawing/2012/chart" uri="{CE6537A1-D6FC-4f65-9D91-7224C49458BB}"/>
              </c:extLst>
            </c:dLbl>
            <c:dLbl>
              <c:idx val="5"/>
              <c:layout>
                <c:manualLayout>
                  <c:x val="-3.7860483917661978E-3"/>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AFC3-4F95-8301-BFD28DEE616F}"/>
                </c:ext>
                <c:ext xmlns:c15="http://schemas.microsoft.com/office/drawing/2012/chart" uri="{CE6537A1-D6FC-4f65-9D91-7224C49458BB}"/>
              </c:extLst>
            </c:dLbl>
            <c:dLbl>
              <c:idx val="6"/>
              <c:layout>
                <c:manualLayout>
                  <c:x val="-2.4192439182044935E-3"/>
                  <c:y val="4.5533941528117117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AFC3-4F95-8301-BFD28DEE616F}"/>
                </c:ext>
                <c:ext xmlns:c15="http://schemas.microsoft.com/office/drawing/2012/chart" uri="{CE6537A1-D6FC-4f65-9D91-7224C49458BB}"/>
              </c:extLst>
            </c:dLbl>
            <c:dLbl>
              <c:idx val="7"/>
              <c:layout>
                <c:manualLayout>
                  <c:x val="-3.7860483917661978E-3"/>
                  <c:y val="2.2766074461914804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AFC3-4F95-8301-BFD28DEE616F}"/>
                </c:ext>
                <c:ext xmlns:c15="http://schemas.microsoft.com/office/drawing/2012/chart" uri="{CE6537A1-D6FC-4f65-9D91-7224C49458BB}"/>
              </c:extLst>
            </c:dLbl>
            <c:dLbl>
              <c:idx val="8"/>
              <c:layout>
                <c:manualLayout>
                  <c:x val="-3.7860483917661978E-3"/>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AFC3-4F95-8301-BFD28DEE616F}"/>
                </c:ext>
                <c:ext xmlns:c15="http://schemas.microsoft.com/office/drawing/2012/chart" uri="{CE6537A1-D6FC-4f65-9D91-7224C49458BB}"/>
              </c:extLst>
            </c:dLbl>
            <c:dLbl>
              <c:idx val="9"/>
              <c:layout>
                <c:manualLayout>
                  <c:x val="-2.4192439182044935E-3"/>
                  <c:y val="-8.347464205416305E-17"/>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AFC3-4F95-8301-BFD28DEE616F}"/>
                </c:ext>
                <c:ext xmlns:c15="http://schemas.microsoft.com/office/drawing/2012/chart" uri="{CE6537A1-D6FC-4f65-9D91-7224C49458BB}"/>
              </c:extLst>
            </c:dLbl>
            <c:dLbl>
              <c:idx val="10"/>
              <c:layout>
                <c:manualLayout>
                  <c:x val="-3.7860483917661978E-3"/>
                  <c:y val="2.2766074461913971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AFC3-4F95-8301-BFD28DEE616F}"/>
                </c:ext>
                <c:ext xmlns:c15="http://schemas.microsoft.com/office/drawing/2012/chart" uri="{CE6537A1-D6FC-4f65-9D91-7224C49458BB}"/>
              </c:extLst>
            </c:dLbl>
            <c:dLbl>
              <c:idx val="11"/>
              <c:layout>
                <c:manualLayout>
                  <c:x val="-3.7860483917661978E-3"/>
                  <c:y val="1.7926042883396828E-7"/>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AFC3-4F95-8301-BFD28DEE616F}"/>
                </c:ext>
                <c:ext xmlns:c15="http://schemas.microsoft.com/office/drawing/2012/chart" uri="{CE6537A1-D6FC-4f65-9D91-7224C49458BB}"/>
              </c:extLst>
            </c:dLbl>
            <c:dLbl>
              <c:idx val="12"/>
              <c:layout>
                <c:manualLayout>
                  <c:x val="-5.1528528653280023E-3"/>
                  <c:y val="3.5852085766793656E-7"/>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AFC3-4F95-8301-BFD28DEE616F}"/>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i="0"/>
                </a:pPr>
                <a:endParaRPr lang="uk-UA"/>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Лист1!$A$2:$A$14</c:f>
              <c:strCache>
                <c:ptCount val="13"/>
                <c:pt idx="0">
                  <c:v>Deterioration of psycho-emotional state</c:v>
                </c:pt>
                <c:pt idx="1">
                  <c:v>Deterioration of health</c:v>
                </c:pt>
                <c:pt idx="2">
                  <c:v>Loss of income</c:v>
                </c:pt>
                <c:pt idx="3">
                  <c:v>Family separation</c:v>
                </c:pt>
                <c:pt idx="4">
                  <c:v>Death of a loved one</c:v>
                </c:pt>
                <c:pt idx="5">
                  <c:v>Loss of employment</c:v>
                </c:pt>
                <c:pt idx="6">
                  <c:v>Severance of relations with family members, loved ones</c:v>
                </c:pt>
                <c:pt idx="7">
                  <c:v>Injury to a loved one</c:v>
                </c:pt>
                <c:pt idx="8">
                  <c:v>Forced relocation or migration</c:v>
                </c:pt>
                <c:pt idx="9">
                  <c:v>Destruction or damage to movable or immovable property</c:v>
                </c:pt>
                <c:pt idx="10">
                  <c:v>Loss of business</c:v>
                </c:pt>
                <c:pt idx="11">
                  <c:v>Have not experienced any losses</c:v>
                </c:pt>
                <c:pt idx="12">
                  <c:v>Other</c:v>
                </c:pt>
              </c:strCache>
            </c:strRef>
          </c:cat>
          <c:val>
            <c:numRef>
              <c:f>Лист1!$B$2:$B$14</c:f>
              <c:numCache>
                <c:formatCode>0</c:formatCode>
                <c:ptCount val="13"/>
                <c:pt idx="0">
                  <c:v>50.140338039533603</c:v>
                </c:pt>
                <c:pt idx="1">
                  <c:v>36.283890095222503</c:v>
                </c:pt>
                <c:pt idx="2">
                  <c:v>23.698095392980601</c:v>
                </c:pt>
                <c:pt idx="3">
                  <c:v>20.369962579604501</c:v>
                </c:pt>
                <c:pt idx="4">
                  <c:v>20.7068278976604</c:v>
                </c:pt>
                <c:pt idx="5">
                  <c:v>17.027275203138299</c:v>
                </c:pt>
                <c:pt idx="6">
                  <c:v>15.122820906768901</c:v>
                </c:pt>
                <c:pt idx="7">
                  <c:v>16.5416883203597</c:v>
                </c:pt>
                <c:pt idx="8">
                  <c:v>13.8972633199774</c:v>
                </c:pt>
                <c:pt idx="9">
                  <c:v>15.5365214322632</c:v>
                </c:pt>
                <c:pt idx="10">
                  <c:v>6.5411688197811602</c:v>
                </c:pt>
                <c:pt idx="11">
                  <c:v>9.0761672182068907</c:v>
                </c:pt>
                <c:pt idx="12">
                  <c:v>3.5966269490764202</c:v>
                </c:pt>
              </c:numCache>
            </c:numRef>
          </c:val>
          <c:extLst xmlns:c16r2="http://schemas.microsoft.com/office/drawing/2015/06/chart">
            <c:ext xmlns:c16="http://schemas.microsoft.com/office/drawing/2014/chart" uri="{C3380CC4-5D6E-409C-BE32-E72D297353CC}">
              <c16:uniqueId val="{00000000-1A3F-4082-97AF-3F740BD0C796}"/>
            </c:ext>
          </c:extLst>
        </c:ser>
        <c:ser>
          <c:idx val="1"/>
          <c:order val="1"/>
          <c:tx>
            <c:strRef>
              <c:f>Лист1!$C$1</c:f>
              <c:strCache>
                <c:ptCount val="1"/>
                <c:pt idx="0">
                  <c:v>07'2024</c:v>
                </c:pt>
              </c:strCache>
            </c:strRef>
          </c:tx>
          <c:spPr>
            <a:solidFill>
              <a:srgbClr val="69A4D9"/>
            </a:solidFill>
          </c:spPr>
          <c:invertIfNegative val="0"/>
          <c:dLbls>
            <c:spPr>
              <a:noFill/>
              <a:ln>
                <a:noFill/>
              </a:ln>
              <a:effectLst/>
            </c:spPr>
            <c:txPr>
              <a:bodyPr wrap="square" lIns="38100" tIns="19050" rIns="38100" bIns="19050" anchor="ctr">
                <a:spAutoFit/>
              </a:bodyPr>
              <a:lstStyle/>
              <a:p>
                <a:pPr>
                  <a:defRPr sz="1200" b="0" i="0">
                    <a:solidFill>
                      <a:schemeClr val="bg1">
                        <a:lumMod val="50000"/>
                      </a:schemeClr>
                    </a:solidFill>
                  </a:defRPr>
                </a:pPr>
                <a:endParaRPr lang="uk-UA"/>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Лист1!$A$2:$A$14</c:f>
              <c:strCache>
                <c:ptCount val="13"/>
                <c:pt idx="0">
                  <c:v>Deterioration of psycho-emotional state</c:v>
                </c:pt>
                <c:pt idx="1">
                  <c:v>Deterioration of health</c:v>
                </c:pt>
                <c:pt idx="2">
                  <c:v>Loss of income</c:v>
                </c:pt>
                <c:pt idx="3">
                  <c:v>Family separation</c:v>
                </c:pt>
                <c:pt idx="4">
                  <c:v>Death of a loved one</c:v>
                </c:pt>
                <c:pt idx="5">
                  <c:v>Loss of employment</c:v>
                </c:pt>
                <c:pt idx="6">
                  <c:v>Severance of relations with family members, loved ones</c:v>
                </c:pt>
                <c:pt idx="7">
                  <c:v>Injury to a loved one</c:v>
                </c:pt>
                <c:pt idx="8">
                  <c:v>Forced relocation or migration</c:v>
                </c:pt>
                <c:pt idx="9">
                  <c:v>Destruction or damage to movable or immovable property</c:v>
                </c:pt>
                <c:pt idx="10">
                  <c:v>Loss of business</c:v>
                </c:pt>
                <c:pt idx="11">
                  <c:v>Have not experienced any losses</c:v>
                </c:pt>
                <c:pt idx="12">
                  <c:v>Other</c:v>
                </c:pt>
              </c:strCache>
            </c:strRef>
          </c:cat>
          <c:val>
            <c:numRef>
              <c:f>Лист1!$C$2:$C$14</c:f>
              <c:numCache>
                <c:formatCode>0</c:formatCode>
                <c:ptCount val="13"/>
                <c:pt idx="0">
                  <c:v>49.4639318542811</c:v>
                </c:pt>
                <c:pt idx="1">
                  <c:v>38.657011672356198</c:v>
                </c:pt>
                <c:pt idx="2">
                  <c:v>28.2112960515359</c:v>
                </c:pt>
                <c:pt idx="3">
                  <c:v>24.798812564178402</c:v>
                </c:pt>
                <c:pt idx="4">
                  <c:v>20.4757990259012</c:v>
                </c:pt>
                <c:pt idx="5">
                  <c:v>18.978311192870802</c:v>
                </c:pt>
                <c:pt idx="6">
                  <c:v>18.3607085519801</c:v>
                </c:pt>
                <c:pt idx="7">
                  <c:v>16.575412571877301</c:v>
                </c:pt>
                <c:pt idx="8">
                  <c:v>15.712448232068899</c:v>
                </c:pt>
                <c:pt idx="9">
                  <c:v>15.145490109963999</c:v>
                </c:pt>
                <c:pt idx="10">
                  <c:v>7.0897791488722204</c:v>
                </c:pt>
                <c:pt idx="11">
                  <c:v>2.2637628729525798</c:v>
                </c:pt>
                <c:pt idx="12">
                  <c:v>6.84925915704952</c:v>
                </c:pt>
              </c:numCache>
            </c:numRef>
          </c:val>
          <c:extLst xmlns:c16r2="http://schemas.microsoft.com/office/drawing/2015/06/chart">
            <c:ext xmlns:c16="http://schemas.microsoft.com/office/drawing/2014/chart" uri="{C3380CC4-5D6E-409C-BE32-E72D297353CC}">
              <c16:uniqueId val="{00000004-2DC1-4532-B301-0C8A1116927C}"/>
            </c:ext>
          </c:extLst>
        </c:ser>
        <c:ser>
          <c:idx val="2"/>
          <c:order val="2"/>
          <c:tx>
            <c:strRef>
              <c:f>Лист1!$D$1</c:f>
              <c:strCache>
                <c:ptCount val="1"/>
                <c:pt idx="0">
                  <c:v>10'2023</c:v>
                </c:pt>
              </c:strCache>
            </c:strRef>
          </c:tx>
          <c:spPr>
            <a:solidFill>
              <a:schemeClr val="accent1">
                <a:lumMod val="40000"/>
                <a:lumOff val="60000"/>
              </a:scheme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0-A40C-4147-86D1-61243D4C21F9}"/>
              </c:ext>
            </c:extLst>
          </c:dPt>
          <c:dPt>
            <c:idx val="5"/>
            <c:invertIfNegative val="0"/>
            <c:bubble3D val="0"/>
            <c:extLst xmlns:c16r2="http://schemas.microsoft.com/office/drawing/2015/06/chart">
              <c:ext xmlns:c16="http://schemas.microsoft.com/office/drawing/2014/chart" uri="{C3380CC4-5D6E-409C-BE32-E72D297353CC}">
                <c16:uniqueId val="{00000001-A40C-4147-86D1-61243D4C21F9}"/>
              </c:ext>
            </c:extLst>
          </c:dPt>
          <c:dPt>
            <c:idx val="7"/>
            <c:invertIfNegative val="0"/>
            <c:bubble3D val="0"/>
            <c:extLst xmlns:c16r2="http://schemas.microsoft.com/office/drawing/2015/06/chart">
              <c:ext xmlns:c16="http://schemas.microsoft.com/office/drawing/2014/chart" uri="{C3380CC4-5D6E-409C-BE32-E72D297353CC}">
                <c16:uniqueId val="{00000002-A40C-4147-86D1-61243D4C21F9}"/>
              </c:ext>
            </c:extLst>
          </c:dPt>
          <c:dLbls>
            <c:dLbl>
              <c:idx val="0"/>
              <c:spPr>
                <a:noFill/>
                <a:ln>
                  <a:noFill/>
                </a:ln>
                <a:effectLst/>
              </c:spPr>
              <c:txPr>
                <a:bodyPr wrap="square" lIns="38100" tIns="19050" rIns="38100" bIns="19050" anchor="ctr">
                  <a:spAutoFit/>
                </a:bodyPr>
                <a:lstStyle/>
                <a:p>
                  <a:pPr>
                    <a:defRPr sz="1200" b="0">
                      <a:solidFill>
                        <a:schemeClr val="bg1">
                          <a:lumMod val="50000"/>
                        </a:schemeClr>
                      </a:solidFill>
                    </a:defRPr>
                  </a:pPr>
                  <a:endParaRPr lang="uk-UA"/>
                </a:p>
              </c:tx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40C-4147-86D1-61243D4C21F9}"/>
                </c:ext>
                <c:ext xmlns:c15="http://schemas.microsoft.com/office/drawing/2012/chart" uri="{CE6537A1-D6FC-4f65-9D91-7224C49458BB}"/>
              </c:extLst>
            </c:dLbl>
            <c:dLbl>
              <c:idx val="1"/>
              <c:spPr>
                <a:noFill/>
                <a:ln>
                  <a:noFill/>
                </a:ln>
                <a:effectLst/>
              </c:spPr>
              <c:txPr>
                <a:bodyPr wrap="square" lIns="38100" tIns="19050" rIns="38100" bIns="19050" anchor="ctr">
                  <a:spAutoFit/>
                </a:bodyPr>
                <a:lstStyle/>
                <a:p>
                  <a:pPr>
                    <a:defRPr sz="1200" b="0">
                      <a:solidFill>
                        <a:schemeClr val="bg1">
                          <a:lumMod val="50000"/>
                        </a:schemeClr>
                      </a:solidFill>
                    </a:defRPr>
                  </a:pPr>
                  <a:endParaRPr lang="uk-UA"/>
                </a:p>
              </c:tx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40C-4147-86D1-61243D4C21F9}"/>
                </c:ext>
                <c:ext xmlns:c15="http://schemas.microsoft.com/office/drawing/2012/chart" uri="{CE6537A1-D6FC-4f65-9D91-7224C49458BB}"/>
              </c:extLst>
            </c:dLbl>
            <c:dLbl>
              <c:idx val="2"/>
              <c:spPr>
                <a:noFill/>
                <a:ln>
                  <a:noFill/>
                </a:ln>
                <a:effectLst/>
              </c:spPr>
              <c:txPr>
                <a:bodyPr wrap="square" lIns="38100" tIns="19050" rIns="38100" bIns="19050" anchor="ctr">
                  <a:spAutoFit/>
                </a:bodyPr>
                <a:lstStyle/>
                <a:p>
                  <a:pPr>
                    <a:defRPr sz="1200" b="0">
                      <a:solidFill>
                        <a:schemeClr val="bg1">
                          <a:lumMod val="50000"/>
                        </a:schemeClr>
                      </a:solidFill>
                    </a:defRPr>
                  </a:pPr>
                  <a:endParaRPr lang="uk-UA"/>
                </a:p>
              </c:tx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40C-4147-86D1-61243D4C21F9}"/>
                </c:ext>
                <c:ext xmlns:c15="http://schemas.microsoft.com/office/drawing/2012/chart" uri="{CE6537A1-D6FC-4f65-9D91-7224C49458BB}"/>
              </c:extLst>
            </c:dLbl>
            <c:dLbl>
              <c:idx val="3"/>
              <c:spPr>
                <a:noFill/>
                <a:ln>
                  <a:noFill/>
                </a:ln>
                <a:effectLst/>
              </c:spPr>
              <c:txPr>
                <a:bodyPr wrap="square" lIns="38100" tIns="19050" rIns="38100" bIns="19050" anchor="ctr">
                  <a:spAutoFit/>
                </a:bodyPr>
                <a:lstStyle/>
                <a:p>
                  <a:pPr>
                    <a:defRPr sz="1200" b="0">
                      <a:solidFill>
                        <a:schemeClr val="bg1">
                          <a:lumMod val="50000"/>
                        </a:schemeClr>
                      </a:solidFill>
                    </a:defRPr>
                  </a:pPr>
                  <a:endParaRPr lang="uk-UA"/>
                </a:p>
              </c:tx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A40C-4147-86D1-61243D4C21F9}"/>
                </c:ext>
                <c:ext xmlns:c15="http://schemas.microsoft.com/office/drawing/2012/chart" uri="{CE6537A1-D6FC-4f65-9D91-7224C49458BB}"/>
              </c:extLst>
            </c:dLbl>
            <c:dLbl>
              <c:idx val="4"/>
              <c:spPr>
                <a:noFill/>
                <a:ln>
                  <a:noFill/>
                </a:ln>
                <a:effectLst/>
              </c:spPr>
              <c:txPr>
                <a:bodyPr wrap="square" lIns="38100" tIns="19050" rIns="38100" bIns="19050" anchor="ctr">
                  <a:spAutoFit/>
                </a:bodyPr>
                <a:lstStyle/>
                <a:p>
                  <a:pPr>
                    <a:defRPr sz="1200" b="0">
                      <a:solidFill>
                        <a:schemeClr val="bg1">
                          <a:lumMod val="50000"/>
                        </a:schemeClr>
                      </a:solidFill>
                    </a:defRPr>
                  </a:pPr>
                  <a:endParaRPr lang="uk-UA"/>
                </a:p>
              </c:tx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A40C-4147-86D1-61243D4C21F9}"/>
                </c:ext>
                <c:ext xmlns:c15="http://schemas.microsoft.com/office/drawing/2012/chart" uri="{CE6537A1-D6FC-4f65-9D91-7224C49458BB}"/>
              </c:extLst>
            </c:dLbl>
            <c:dLbl>
              <c:idx val="5"/>
              <c:spPr>
                <a:noFill/>
                <a:ln>
                  <a:noFill/>
                </a:ln>
                <a:effectLst/>
              </c:spPr>
              <c:txPr>
                <a:bodyPr wrap="square" lIns="38100" tIns="19050" rIns="38100" bIns="19050" anchor="ctr">
                  <a:spAutoFit/>
                </a:bodyPr>
                <a:lstStyle/>
                <a:p>
                  <a:pPr>
                    <a:defRPr sz="1200" b="0">
                      <a:solidFill>
                        <a:schemeClr val="bg1">
                          <a:lumMod val="50000"/>
                        </a:schemeClr>
                      </a:solidFill>
                    </a:defRPr>
                  </a:pPr>
                  <a:endParaRPr lang="uk-UA"/>
                </a:p>
              </c:tx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40C-4147-86D1-61243D4C21F9}"/>
                </c:ext>
                <c:ext xmlns:c15="http://schemas.microsoft.com/office/drawing/2012/chart" uri="{CE6537A1-D6FC-4f65-9D91-7224C49458BB}"/>
              </c:extLst>
            </c:dLbl>
            <c:dLbl>
              <c:idx val="6"/>
              <c:spPr>
                <a:noFill/>
                <a:ln>
                  <a:noFill/>
                </a:ln>
                <a:effectLst/>
              </c:spPr>
              <c:txPr>
                <a:bodyPr wrap="square" lIns="38100" tIns="19050" rIns="38100" bIns="19050" anchor="ctr">
                  <a:spAutoFit/>
                </a:bodyPr>
                <a:lstStyle/>
                <a:p>
                  <a:pPr>
                    <a:defRPr sz="1200" b="0">
                      <a:solidFill>
                        <a:schemeClr val="bg1">
                          <a:lumMod val="50000"/>
                        </a:schemeClr>
                      </a:solidFill>
                    </a:defRPr>
                  </a:pPr>
                  <a:endParaRPr lang="uk-UA"/>
                </a:p>
              </c:tx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A40C-4147-86D1-61243D4C21F9}"/>
                </c:ext>
                <c:ext xmlns:c15="http://schemas.microsoft.com/office/drawing/2012/chart" uri="{CE6537A1-D6FC-4f65-9D91-7224C49458BB}"/>
              </c:extLst>
            </c:dLbl>
            <c:dLbl>
              <c:idx val="7"/>
              <c:spPr>
                <a:noFill/>
                <a:ln>
                  <a:noFill/>
                </a:ln>
                <a:effectLst/>
              </c:spPr>
              <c:txPr>
                <a:bodyPr wrap="square" lIns="38100" tIns="19050" rIns="38100" bIns="19050" anchor="ctr">
                  <a:spAutoFit/>
                </a:bodyPr>
                <a:lstStyle/>
                <a:p>
                  <a:pPr>
                    <a:defRPr sz="1200" b="0">
                      <a:solidFill>
                        <a:schemeClr val="bg1">
                          <a:lumMod val="50000"/>
                        </a:schemeClr>
                      </a:solidFill>
                    </a:defRPr>
                  </a:pPr>
                  <a:endParaRPr lang="uk-UA"/>
                </a:p>
              </c:tx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40C-4147-86D1-61243D4C21F9}"/>
                </c:ext>
                <c:ext xmlns:c15="http://schemas.microsoft.com/office/drawing/2012/chart" uri="{CE6537A1-D6FC-4f65-9D91-7224C49458BB}"/>
              </c:extLst>
            </c:dLbl>
            <c:dLbl>
              <c:idx val="8"/>
              <c:spPr>
                <a:noFill/>
                <a:ln>
                  <a:noFill/>
                </a:ln>
                <a:effectLst/>
              </c:spPr>
              <c:txPr>
                <a:bodyPr wrap="square" lIns="38100" tIns="19050" rIns="38100" bIns="19050" anchor="ctr">
                  <a:spAutoFit/>
                </a:bodyPr>
                <a:lstStyle/>
                <a:p>
                  <a:pPr>
                    <a:defRPr sz="1200" b="0">
                      <a:solidFill>
                        <a:schemeClr val="bg1">
                          <a:lumMod val="50000"/>
                        </a:schemeClr>
                      </a:solidFill>
                    </a:defRPr>
                  </a:pPr>
                  <a:endParaRPr lang="uk-UA"/>
                </a:p>
              </c:tx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A40C-4147-86D1-61243D4C21F9}"/>
                </c:ext>
                <c:ext xmlns:c15="http://schemas.microsoft.com/office/drawing/2012/chart" uri="{CE6537A1-D6FC-4f65-9D91-7224C49458BB}"/>
              </c:extLst>
            </c:dLbl>
            <c:dLbl>
              <c:idx val="9"/>
              <c:spPr>
                <a:noFill/>
                <a:ln>
                  <a:noFill/>
                </a:ln>
                <a:effectLst/>
              </c:spPr>
              <c:txPr>
                <a:bodyPr wrap="square" lIns="38100" tIns="19050" rIns="38100" bIns="19050" anchor="ctr">
                  <a:spAutoFit/>
                </a:bodyPr>
                <a:lstStyle/>
                <a:p>
                  <a:pPr>
                    <a:defRPr sz="1200" b="0">
                      <a:solidFill>
                        <a:schemeClr val="bg1">
                          <a:lumMod val="50000"/>
                        </a:schemeClr>
                      </a:solidFill>
                    </a:defRPr>
                  </a:pPr>
                  <a:endParaRPr lang="uk-UA"/>
                </a:p>
              </c:tx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A40C-4147-86D1-61243D4C21F9}"/>
                </c:ext>
                <c:ext xmlns:c15="http://schemas.microsoft.com/office/drawing/2012/chart" uri="{CE6537A1-D6FC-4f65-9D91-7224C49458BB}"/>
              </c:extLst>
            </c:dLbl>
            <c:dLbl>
              <c:idx val="10"/>
              <c:spPr>
                <a:noFill/>
                <a:ln>
                  <a:noFill/>
                </a:ln>
                <a:effectLst/>
              </c:spPr>
              <c:txPr>
                <a:bodyPr wrap="square" lIns="38100" tIns="19050" rIns="38100" bIns="19050" anchor="ctr">
                  <a:spAutoFit/>
                </a:bodyPr>
                <a:lstStyle/>
                <a:p>
                  <a:pPr>
                    <a:defRPr sz="1200" b="0">
                      <a:solidFill>
                        <a:schemeClr val="bg1">
                          <a:lumMod val="50000"/>
                        </a:schemeClr>
                      </a:solidFill>
                    </a:defRPr>
                  </a:pPr>
                  <a:endParaRPr lang="uk-UA"/>
                </a:p>
              </c:tx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A40C-4147-86D1-61243D4C21F9}"/>
                </c:ext>
                <c:ext xmlns:c15="http://schemas.microsoft.com/office/drawing/2012/chart" uri="{CE6537A1-D6FC-4f65-9D91-7224C49458BB}"/>
              </c:extLst>
            </c:dLbl>
            <c:dLbl>
              <c:idx val="11"/>
              <c:spPr>
                <a:noFill/>
                <a:ln>
                  <a:noFill/>
                </a:ln>
                <a:effectLst/>
              </c:spPr>
              <c:txPr>
                <a:bodyPr wrap="square" lIns="38100" tIns="19050" rIns="38100" bIns="19050" anchor="ctr">
                  <a:spAutoFit/>
                </a:bodyPr>
                <a:lstStyle/>
                <a:p>
                  <a:pPr>
                    <a:defRPr sz="1200" b="0">
                      <a:solidFill>
                        <a:schemeClr val="bg1">
                          <a:lumMod val="50000"/>
                        </a:schemeClr>
                      </a:solidFill>
                    </a:defRPr>
                  </a:pPr>
                  <a:endParaRPr lang="uk-UA"/>
                </a:p>
              </c:tx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A40C-4147-86D1-61243D4C21F9}"/>
                </c:ext>
                <c:ext xmlns:c15="http://schemas.microsoft.com/office/drawing/2012/chart" uri="{CE6537A1-D6FC-4f65-9D91-7224C49458BB}"/>
              </c:extLst>
            </c:dLbl>
            <c:dLbl>
              <c:idx val="12"/>
              <c:spPr>
                <a:noFill/>
                <a:ln>
                  <a:noFill/>
                </a:ln>
                <a:effectLst/>
              </c:spPr>
              <c:txPr>
                <a:bodyPr wrap="square" lIns="38100" tIns="19050" rIns="38100" bIns="19050" anchor="ctr">
                  <a:spAutoFit/>
                </a:bodyPr>
                <a:lstStyle/>
                <a:p>
                  <a:pPr>
                    <a:defRPr sz="1200" b="0">
                      <a:solidFill>
                        <a:schemeClr val="bg1">
                          <a:lumMod val="50000"/>
                        </a:schemeClr>
                      </a:solidFill>
                    </a:defRPr>
                  </a:pPr>
                  <a:endParaRPr lang="uk-UA"/>
                </a:p>
              </c:tx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A40C-4147-86D1-61243D4C21F9}"/>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0">
                    <a:solidFill>
                      <a:schemeClr val="bg1">
                        <a:lumMod val="50000"/>
                      </a:schemeClr>
                    </a:solidFill>
                  </a:defRPr>
                </a:pPr>
                <a:endParaRPr lang="uk-UA"/>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Лист1!$A$2:$A$14</c:f>
              <c:strCache>
                <c:ptCount val="13"/>
                <c:pt idx="0">
                  <c:v>Deterioration of psycho-emotional state</c:v>
                </c:pt>
                <c:pt idx="1">
                  <c:v>Deterioration of health</c:v>
                </c:pt>
                <c:pt idx="2">
                  <c:v>Loss of income</c:v>
                </c:pt>
                <c:pt idx="3">
                  <c:v>Family separation</c:v>
                </c:pt>
                <c:pt idx="4">
                  <c:v>Death of a loved one</c:v>
                </c:pt>
                <c:pt idx="5">
                  <c:v>Loss of employment</c:v>
                </c:pt>
                <c:pt idx="6">
                  <c:v>Severance of relations with family members, loved ones</c:v>
                </c:pt>
                <c:pt idx="7">
                  <c:v>Injury to a loved one</c:v>
                </c:pt>
                <c:pt idx="8">
                  <c:v>Forced relocation or migration</c:v>
                </c:pt>
                <c:pt idx="9">
                  <c:v>Destruction or damage to movable or immovable property</c:v>
                </c:pt>
                <c:pt idx="10">
                  <c:v>Loss of business</c:v>
                </c:pt>
                <c:pt idx="11">
                  <c:v>Have not experienced any losses</c:v>
                </c:pt>
                <c:pt idx="12">
                  <c:v>Other</c:v>
                </c:pt>
              </c:strCache>
            </c:strRef>
          </c:cat>
          <c:val>
            <c:numRef>
              <c:f>Лист1!$D$2:$D$14</c:f>
              <c:numCache>
                <c:formatCode>0</c:formatCode>
                <c:ptCount val="13"/>
                <c:pt idx="0">
                  <c:v>50.169393210282102</c:v>
                </c:pt>
                <c:pt idx="1">
                  <c:v>38.2292393431931</c:v>
                </c:pt>
                <c:pt idx="2">
                  <c:v>28.899963672083299</c:v>
                </c:pt>
                <c:pt idx="3">
                  <c:v>22.7205298885792</c:v>
                </c:pt>
                <c:pt idx="4">
                  <c:v>18.690089428238</c:v>
                </c:pt>
                <c:pt idx="5">
                  <c:v>22.435683601612201</c:v>
                </c:pt>
                <c:pt idx="6">
                  <c:v>16.749348988680101</c:v>
                </c:pt>
                <c:pt idx="7">
                  <c:v>16.6320517154799</c:v>
                </c:pt>
                <c:pt idx="8">
                  <c:v>14.8584859219593</c:v>
                </c:pt>
                <c:pt idx="9">
                  <c:v>13.7012053498732</c:v>
                </c:pt>
                <c:pt idx="10">
                  <c:v>7.5369337358802797</c:v>
                </c:pt>
                <c:pt idx="11">
                  <c:v>1.53051213122781</c:v>
                </c:pt>
                <c:pt idx="12">
                  <c:v>7.27950152344523</c:v>
                </c:pt>
              </c:numCache>
            </c:numRef>
          </c:val>
          <c:extLst xmlns:c16r2="http://schemas.microsoft.com/office/drawing/2015/06/chart">
            <c:ext xmlns:c16="http://schemas.microsoft.com/office/drawing/2014/chart" uri="{C3380CC4-5D6E-409C-BE32-E72D297353CC}">
              <c16:uniqueId val="{00000000-0D70-4997-8A37-095BC84BE752}"/>
            </c:ext>
          </c:extLst>
        </c:ser>
        <c:dLbls>
          <c:dLblPos val="outEnd"/>
          <c:showLegendKey val="0"/>
          <c:showVal val="1"/>
          <c:showCatName val="0"/>
          <c:showSerName val="0"/>
          <c:showPercent val="0"/>
          <c:showBubbleSize val="0"/>
        </c:dLbls>
        <c:gapWidth val="40"/>
        <c:overlap val="-10"/>
        <c:axId val="1214490608"/>
        <c:axId val="1214480272"/>
      </c:barChart>
      <c:catAx>
        <c:axId val="1214490608"/>
        <c:scaling>
          <c:orientation val="maxMin"/>
        </c:scaling>
        <c:delete val="0"/>
        <c:axPos val="l"/>
        <c:numFmt formatCode="General" sourceLinked="0"/>
        <c:majorTickMark val="out"/>
        <c:minorTickMark val="none"/>
        <c:tickLblPos val="nextTo"/>
        <c:txPr>
          <a:bodyPr/>
          <a:lstStyle/>
          <a:p>
            <a:pPr>
              <a:defRPr sz="1400"/>
            </a:pPr>
            <a:endParaRPr lang="uk-UA"/>
          </a:p>
        </c:txPr>
        <c:crossAx val="1214480272"/>
        <c:crosses val="autoZero"/>
        <c:auto val="1"/>
        <c:lblAlgn val="ctr"/>
        <c:lblOffset val="100"/>
        <c:noMultiLvlLbl val="0"/>
      </c:catAx>
      <c:valAx>
        <c:axId val="1214480272"/>
        <c:scaling>
          <c:orientation val="minMax"/>
        </c:scaling>
        <c:delete val="1"/>
        <c:axPos val="t"/>
        <c:numFmt formatCode="0" sourceLinked="0"/>
        <c:majorTickMark val="out"/>
        <c:minorTickMark val="none"/>
        <c:tickLblPos val="nextTo"/>
        <c:crossAx val="1214490608"/>
        <c:crosses val="autoZero"/>
        <c:crossBetween val="between"/>
      </c:valAx>
    </c:plotArea>
    <c:legend>
      <c:legendPos val="r"/>
      <c:layout>
        <c:manualLayout>
          <c:xMode val="edge"/>
          <c:yMode val="edge"/>
          <c:x val="0.81578855039730958"/>
          <c:y val="0.43896402852349548"/>
          <c:w val="0.14184051092227448"/>
          <c:h val="0.1709151388300317"/>
        </c:manualLayout>
      </c:layout>
      <c:overlay val="0"/>
      <c:txPr>
        <a:bodyPr/>
        <a:lstStyle/>
        <a:p>
          <a:pPr>
            <a:defRPr sz="1600"/>
          </a:pPr>
          <a:endParaRPr lang="uk-UA"/>
        </a:p>
      </c:txPr>
    </c:legend>
    <c:plotVisOnly val="1"/>
    <c:dispBlanksAs val="gap"/>
    <c:showDLblsOverMax val="0"/>
  </c:chart>
  <c:txPr>
    <a:bodyPr/>
    <a:lstStyle/>
    <a:p>
      <a:pPr>
        <a:defRPr sz="1400" baseline="0">
          <a:latin typeface="Arial Narrow" panose="020B0606020202030204" pitchFamily="34" charset="0"/>
          <a:cs typeface="Arial" pitchFamily="34" charset="0"/>
        </a:defRPr>
      </a:pPr>
      <a:endParaRPr lang="uk-UA"/>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31688719453749"/>
          <c:y val="7.1628072788976094E-2"/>
          <c:w val="0.40802031686889528"/>
          <c:h val="0.55064617443622799"/>
        </c:manualLayout>
      </c:layout>
      <c:pieChart>
        <c:varyColors val="1"/>
        <c:ser>
          <c:idx val="0"/>
          <c:order val="0"/>
          <c:tx>
            <c:strRef>
              <c:f>Лист1!$B$1</c:f>
              <c:strCache>
                <c:ptCount val="1"/>
                <c:pt idx="0">
                  <c:v>Продажи</c:v>
                </c:pt>
              </c:strCache>
            </c:strRef>
          </c:tx>
          <c:dPt>
            <c:idx val="0"/>
            <c:bubble3D val="0"/>
            <c:spPr>
              <a:solidFill>
                <a:srgbClr val="2E75B6"/>
              </a:solidFill>
            </c:spPr>
            <c:extLst xmlns:c16r2="http://schemas.microsoft.com/office/drawing/2015/06/chart">
              <c:ext xmlns:c16="http://schemas.microsoft.com/office/drawing/2014/chart" uri="{C3380CC4-5D6E-409C-BE32-E72D297353CC}">
                <c16:uniqueId val="{00000001-8572-4EA7-ABA1-26B757B64A27}"/>
              </c:ext>
            </c:extLst>
          </c:dPt>
          <c:dPt>
            <c:idx val="1"/>
            <c:bubble3D val="0"/>
            <c:spPr>
              <a:solidFill>
                <a:srgbClr val="9DC3E6"/>
              </a:solidFill>
            </c:spPr>
            <c:extLst xmlns:c16r2="http://schemas.microsoft.com/office/drawing/2015/06/chart">
              <c:ext xmlns:c16="http://schemas.microsoft.com/office/drawing/2014/chart" uri="{C3380CC4-5D6E-409C-BE32-E72D297353CC}">
                <c16:uniqueId val="{00000003-8572-4EA7-ABA1-26B757B64A27}"/>
              </c:ext>
            </c:extLst>
          </c:dPt>
          <c:dPt>
            <c:idx val="2"/>
            <c:bubble3D val="0"/>
            <c:spPr>
              <a:solidFill>
                <a:schemeClr val="accent2">
                  <a:lumMod val="60000"/>
                  <a:lumOff val="40000"/>
                </a:schemeClr>
              </a:solidFill>
            </c:spPr>
            <c:extLst xmlns:c16r2="http://schemas.microsoft.com/office/drawing/2015/06/chart">
              <c:ext xmlns:c16="http://schemas.microsoft.com/office/drawing/2014/chart" uri="{C3380CC4-5D6E-409C-BE32-E72D297353CC}">
                <c16:uniqueId val="{00000005-8572-4EA7-ABA1-26B757B64A27}"/>
              </c:ext>
            </c:extLst>
          </c:dPt>
          <c:dPt>
            <c:idx val="3"/>
            <c:bubble3D val="0"/>
            <c:spPr>
              <a:solidFill>
                <a:srgbClr val="FA8736"/>
              </a:solidFill>
            </c:spPr>
            <c:extLst xmlns:c16r2="http://schemas.microsoft.com/office/drawing/2015/06/chart">
              <c:ext xmlns:c16="http://schemas.microsoft.com/office/drawing/2014/chart" uri="{C3380CC4-5D6E-409C-BE32-E72D297353CC}">
                <c16:uniqueId val="{00000007-8572-4EA7-ABA1-26B757B64A27}"/>
              </c:ext>
            </c:extLst>
          </c:dPt>
          <c:dPt>
            <c:idx val="4"/>
            <c:bubble3D val="0"/>
            <c:spPr>
              <a:solidFill>
                <a:srgbClr val="FFDE75"/>
              </a:solidFill>
            </c:spPr>
            <c:extLst xmlns:c16r2="http://schemas.microsoft.com/office/drawing/2015/06/chart">
              <c:ext xmlns:c16="http://schemas.microsoft.com/office/drawing/2014/chart" uri="{C3380CC4-5D6E-409C-BE32-E72D297353CC}">
                <c16:uniqueId val="{00000009-8572-4EA7-ABA1-26B757B64A27}"/>
              </c:ext>
            </c:extLst>
          </c:dPt>
          <c:dPt>
            <c:idx val="5"/>
            <c:bubble3D val="0"/>
            <c:spPr>
              <a:solidFill>
                <a:schemeClr val="bg1">
                  <a:lumMod val="95000"/>
                </a:schemeClr>
              </a:solidFill>
            </c:spPr>
            <c:extLst xmlns:c16r2="http://schemas.microsoft.com/office/drawing/2015/06/chart">
              <c:ext xmlns:c16="http://schemas.microsoft.com/office/drawing/2014/chart" uri="{C3380CC4-5D6E-409C-BE32-E72D297353CC}">
                <c16:uniqueId val="{0000000B-8572-4EA7-ABA1-26B757B64A27}"/>
              </c:ext>
            </c:extLst>
          </c:dPt>
          <c:dLbls>
            <c:dLbl>
              <c:idx val="0"/>
              <c:spPr>
                <a:noFill/>
                <a:ln>
                  <a:noFill/>
                </a:ln>
                <a:effectLst/>
              </c:spPr>
              <c:txPr>
                <a:bodyPr wrap="square" lIns="38100" tIns="19050" rIns="38100" bIns="19050" anchor="ctr">
                  <a:spAutoFit/>
                </a:bodyPr>
                <a:lstStyle/>
                <a:p>
                  <a:pPr>
                    <a:defRPr b="1">
                      <a:solidFill>
                        <a:schemeClr val="bg1"/>
                      </a:solidFill>
                    </a:defRPr>
                  </a:pPr>
                  <a:endParaRPr lang="uk-UA"/>
                </a:p>
              </c:txPr>
              <c:dLblPos val="bestFit"/>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b="1"/>
                </a:pPr>
                <a:endParaRPr lang="uk-UA"/>
              </a:p>
            </c:txPr>
            <c:dLblPos val="bestFit"/>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Лист1!$A$2:$A$7</c:f>
              <c:strCache>
                <c:ptCount val="6"/>
                <c:pt idx="0">
                  <c:v>Absolutely positive</c:v>
                </c:pt>
                <c:pt idx="1">
                  <c:v>Rather positive</c:v>
                </c:pt>
                <c:pt idx="2">
                  <c:v>Rather negative</c:v>
                </c:pt>
                <c:pt idx="3">
                  <c:v>Absolutely negative</c:v>
                </c:pt>
                <c:pt idx="4">
                  <c:v>I am indifferent</c:v>
                </c:pt>
                <c:pt idx="5">
                  <c:v>Difficult to answer </c:v>
                </c:pt>
              </c:strCache>
            </c:strRef>
          </c:cat>
          <c:val>
            <c:numRef>
              <c:f>Лист1!$B$2:$B$7</c:f>
              <c:numCache>
                <c:formatCode>0</c:formatCode>
                <c:ptCount val="6"/>
                <c:pt idx="0">
                  <c:v>23.484506075907699</c:v>
                </c:pt>
                <c:pt idx="1">
                  <c:v>34.872254547101399</c:v>
                </c:pt>
                <c:pt idx="2">
                  <c:v>15.048171197666299</c:v>
                </c:pt>
                <c:pt idx="3">
                  <c:v>11.450795632480199</c:v>
                </c:pt>
                <c:pt idx="4">
                  <c:v>9.4767471169538098</c:v>
                </c:pt>
                <c:pt idx="5">
                  <c:v>5.6675254298905697</c:v>
                </c:pt>
              </c:numCache>
            </c:numRef>
          </c:val>
          <c:extLst xmlns:c16r2="http://schemas.microsoft.com/office/drawing/2015/06/chart">
            <c:ext xmlns:c16="http://schemas.microsoft.com/office/drawing/2014/chart" uri="{C3380CC4-5D6E-409C-BE32-E72D297353CC}">
              <c16:uniqueId val="{0000000C-8572-4EA7-ABA1-26B757B64A27}"/>
            </c:ext>
          </c:extLst>
        </c:ser>
        <c:dLbls>
          <c:dLblPos val="bestFit"/>
          <c:showLegendKey val="0"/>
          <c:showVal val="1"/>
          <c:showCatName val="0"/>
          <c:showSerName val="0"/>
          <c:showPercent val="0"/>
          <c:showBubbleSize val="0"/>
          <c:showLeaderLines val="1"/>
        </c:dLbls>
        <c:firstSliceAng val="0"/>
      </c:pieChart>
    </c:plotArea>
    <c:legend>
      <c:legendPos val="r"/>
      <c:layout>
        <c:manualLayout>
          <c:xMode val="edge"/>
          <c:yMode val="edge"/>
          <c:x val="0.2484971087205039"/>
          <c:y val="0.66978046599443553"/>
          <c:w val="0.41885637056771297"/>
          <c:h val="0.30424734878270626"/>
        </c:manualLayout>
      </c:layout>
      <c:overlay val="0"/>
      <c:txPr>
        <a:bodyPr/>
        <a:lstStyle/>
        <a:p>
          <a:pPr>
            <a:defRPr lang="ru-RU" sz="1400"/>
          </a:pPr>
          <a:endParaRPr lang="uk-UA"/>
        </a:p>
      </c:txPr>
    </c:legend>
    <c:plotVisOnly val="1"/>
    <c:dispBlanksAs val="zero"/>
    <c:showDLblsOverMax val="0"/>
  </c:chart>
  <c:txPr>
    <a:bodyPr/>
    <a:lstStyle/>
    <a:p>
      <a:pPr>
        <a:defRPr sz="1400">
          <a:latin typeface="Arial Narrow" panose="020B0606020202030204" pitchFamily="34" charset="0"/>
        </a:defRPr>
      </a:pPr>
      <a:endParaRPr lang="uk-UA"/>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90079068198155"/>
          <c:y val="0.12086499146599643"/>
          <c:w val="0.40802031686889528"/>
          <c:h val="0.55064617443622799"/>
        </c:manualLayout>
      </c:layout>
      <c:pieChart>
        <c:varyColors val="1"/>
        <c:ser>
          <c:idx val="0"/>
          <c:order val="0"/>
          <c:tx>
            <c:strRef>
              <c:f>Лист1!$B$1</c:f>
              <c:strCache>
                <c:ptCount val="1"/>
                <c:pt idx="0">
                  <c:v>Продажи</c:v>
                </c:pt>
              </c:strCache>
            </c:strRef>
          </c:tx>
          <c:dPt>
            <c:idx val="0"/>
            <c:bubble3D val="0"/>
            <c:spPr>
              <a:solidFill>
                <a:srgbClr val="2E75B6"/>
              </a:solidFill>
            </c:spPr>
            <c:extLst xmlns:c16r2="http://schemas.microsoft.com/office/drawing/2015/06/chart">
              <c:ext xmlns:c16="http://schemas.microsoft.com/office/drawing/2014/chart" uri="{C3380CC4-5D6E-409C-BE32-E72D297353CC}">
                <c16:uniqueId val="{00000001-30A9-418B-A3F1-CB48375415AD}"/>
              </c:ext>
            </c:extLst>
          </c:dPt>
          <c:dPt>
            <c:idx val="1"/>
            <c:bubble3D val="0"/>
            <c:spPr>
              <a:solidFill>
                <a:srgbClr val="9DC3E6"/>
              </a:solidFill>
            </c:spPr>
            <c:extLst xmlns:c16r2="http://schemas.microsoft.com/office/drawing/2015/06/chart">
              <c:ext xmlns:c16="http://schemas.microsoft.com/office/drawing/2014/chart" uri="{C3380CC4-5D6E-409C-BE32-E72D297353CC}">
                <c16:uniqueId val="{00000003-30A9-418B-A3F1-CB48375415AD}"/>
              </c:ext>
            </c:extLst>
          </c:dPt>
          <c:dPt>
            <c:idx val="2"/>
            <c:bubble3D val="0"/>
            <c:spPr>
              <a:solidFill>
                <a:srgbClr val="FA8736"/>
              </a:solidFill>
            </c:spPr>
            <c:extLst xmlns:c16r2="http://schemas.microsoft.com/office/drawing/2015/06/chart">
              <c:ext xmlns:c16="http://schemas.microsoft.com/office/drawing/2014/chart" uri="{C3380CC4-5D6E-409C-BE32-E72D297353CC}">
                <c16:uniqueId val="{00000005-30A9-418B-A3F1-CB48375415AD}"/>
              </c:ext>
            </c:extLst>
          </c:dPt>
          <c:dPt>
            <c:idx val="3"/>
            <c:bubble3D val="0"/>
            <c:spPr>
              <a:solidFill>
                <a:schemeClr val="bg1">
                  <a:lumMod val="95000"/>
                </a:schemeClr>
              </a:solidFill>
            </c:spPr>
            <c:extLst xmlns:c16r2="http://schemas.microsoft.com/office/drawing/2015/06/chart">
              <c:ext xmlns:c16="http://schemas.microsoft.com/office/drawing/2014/chart" uri="{C3380CC4-5D6E-409C-BE32-E72D297353CC}">
                <c16:uniqueId val="{00000007-30A9-418B-A3F1-CB48375415AD}"/>
              </c:ext>
            </c:extLst>
          </c:dPt>
          <c:dLbls>
            <c:dLbl>
              <c:idx val="0"/>
              <c:spPr>
                <a:noFill/>
                <a:ln>
                  <a:noFill/>
                </a:ln>
                <a:effectLst/>
              </c:spPr>
              <c:txPr>
                <a:bodyPr wrap="square" lIns="38100" tIns="19050" rIns="38100" bIns="19050" anchor="ctr">
                  <a:spAutoFit/>
                </a:bodyPr>
                <a:lstStyle/>
                <a:p>
                  <a:pPr>
                    <a:defRPr b="1">
                      <a:solidFill>
                        <a:schemeClr val="bg1"/>
                      </a:solidFill>
                    </a:defRPr>
                  </a:pPr>
                  <a:endParaRPr lang="uk-UA"/>
                </a:p>
              </c:txPr>
              <c:dLblPos val="bestFit"/>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b="1"/>
                </a:pPr>
                <a:endParaRPr lang="uk-UA"/>
              </a:p>
            </c:txPr>
            <c:dLblPos val="bestFit"/>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Лист1!$A$2:$A$5</c:f>
              <c:strCache>
                <c:ptCount val="4"/>
                <c:pt idx="0">
                  <c:v>Yes, I am well aware of it</c:v>
                </c:pt>
                <c:pt idx="1">
                  <c:v>Yes, I’ve heard something about it</c:v>
                </c:pt>
                <c:pt idx="2">
                  <c:v>No, I know nothing about it </c:v>
                </c:pt>
                <c:pt idx="3">
                  <c:v>Difficult to answer </c:v>
                </c:pt>
              </c:strCache>
            </c:strRef>
          </c:cat>
          <c:val>
            <c:numRef>
              <c:f>Лист1!$B$2:$B$5</c:f>
              <c:numCache>
                <c:formatCode>0</c:formatCode>
                <c:ptCount val="4"/>
                <c:pt idx="0">
                  <c:v>22.6932658534488</c:v>
                </c:pt>
                <c:pt idx="1">
                  <c:v>43.991161647739503</c:v>
                </c:pt>
                <c:pt idx="2">
                  <c:v>32.681554681878303</c:v>
                </c:pt>
                <c:pt idx="3">
                  <c:v>0.63401781693271797</c:v>
                </c:pt>
              </c:numCache>
            </c:numRef>
          </c:val>
          <c:extLst xmlns:c16r2="http://schemas.microsoft.com/office/drawing/2015/06/chart">
            <c:ext xmlns:c16="http://schemas.microsoft.com/office/drawing/2014/chart" uri="{C3380CC4-5D6E-409C-BE32-E72D297353CC}">
              <c16:uniqueId val="{0000000A-30A9-418B-A3F1-CB48375415AD}"/>
            </c:ext>
          </c:extLst>
        </c:ser>
        <c:dLbls>
          <c:dLblPos val="bestFit"/>
          <c:showLegendKey val="0"/>
          <c:showVal val="1"/>
          <c:showCatName val="0"/>
          <c:showSerName val="0"/>
          <c:showPercent val="0"/>
          <c:showBubbleSize val="0"/>
          <c:showLeaderLines val="1"/>
        </c:dLbls>
        <c:firstSliceAng val="0"/>
      </c:pieChart>
    </c:plotArea>
    <c:legend>
      <c:legendPos val="r"/>
      <c:layout>
        <c:manualLayout>
          <c:xMode val="edge"/>
          <c:yMode val="edge"/>
          <c:x val="0.17992327118901857"/>
          <c:y val="0.71783776032694091"/>
          <c:w val="0.5519684437516359"/>
          <c:h val="0.23809810220489974"/>
        </c:manualLayout>
      </c:layout>
      <c:overlay val="0"/>
      <c:txPr>
        <a:bodyPr/>
        <a:lstStyle/>
        <a:p>
          <a:pPr>
            <a:defRPr lang="ru-RU" sz="1400"/>
          </a:pPr>
          <a:endParaRPr lang="uk-UA"/>
        </a:p>
      </c:txPr>
    </c:legend>
    <c:plotVisOnly val="1"/>
    <c:dispBlanksAs val="zero"/>
    <c:showDLblsOverMax val="0"/>
  </c:chart>
  <c:txPr>
    <a:bodyPr/>
    <a:lstStyle/>
    <a:p>
      <a:pPr>
        <a:defRPr sz="1400">
          <a:latin typeface="Arial Narrow" panose="020B0606020202030204" pitchFamily="34" charset="0"/>
        </a:defRPr>
      </a:pPr>
      <a:endParaRPr lang="uk-UA"/>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0758979385745"/>
          <c:y val="5.4600495111619178E-2"/>
          <c:w val="0.40802031686889528"/>
          <c:h val="0.55064617443622799"/>
        </c:manualLayout>
      </c:layout>
      <c:pieChart>
        <c:varyColors val="1"/>
        <c:ser>
          <c:idx val="0"/>
          <c:order val="0"/>
          <c:tx>
            <c:strRef>
              <c:f>Лист1!$B$1</c:f>
              <c:strCache>
                <c:ptCount val="1"/>
                <c:pt idx="0">
                  <c:v>Продажи</c:v>
                </c:pt>
              </c:strCache>
            </c:strRef>
          </c:tx>
          <c:dPt>
            <c:idx val="0"/>
            <c:bubble3D val="0"/>
            <c:spPr>
              <a:solidFill>
                <a:srgbClr val="2E75B6"/>
              </a:solidFill>
            </c:spPr>
            <c:extLst xmlns:c16r2="http://schemas.microsoft.com/office/drawing/2015/06/chart">
              <c:ext xmlns:c16="http://schemas.microsoft.com/office/drawing/2014/chart" uri="{C3380CC4-5D6E-409C-BE32-E72D297353CC}">
                <c16:uniqueId val="{00000001-8353-4D87-904C-0AB3AC55E757}"/>
              </c:ext>
            </c:extLst>
          </c:dPt>
          <c:dPt>
            <c:idx val="1"/>
            <c:bubble3D val="0"/>
            <c:spPr>
              <a:solidFill>
                <a:srgbClr val="75ABDD"/>
              </a:solidFill>
            </c:spPr>
            <c:extLst xmlns:c16r2="http://schemas.microsoft.com/office/drawing/2015/06/chart">
              <c:ext xmlns:c16="http://schemas.microsoft.com/office/drawing/2014/chart" uri="{C3380CC4-5D6E-409C-BE32-E72D297353CC}">
                <c16:uniqueId val="{00000003-8353-4D87-904C-0AB3AC55E757}"/>
              </c:ext>
            </c:extLst>
          </c:dPt>
          <c:dPt>
            <c:idx val="2"/>
            <c:bubble3D val="0"/>
            <c:spPr>
              <a:solidFill>
                <a:schemeClr val="accent4">
                  <a:lumMod val="60000"/>
                  <a:lumOff val="40000"/>
                </a:schemeClr>
              </a:solidFill>
            </c:spPr>
            <c:extLst xmlns:c16r2="http://schemas.microsoft.com/office/drawing/2015/06/chart">
              <c:ext xmlns:c16="http://schemas.microsoft.com/office/drawing/2014/chart" uri="{C3380CC4-5D6E-409C-BE32-E72D297353CC}">
                <c16:uniqueId val="{00000005-8353-4D87-904C-0AB3AC55E757}"/>
              </c:ext>
            </c:extLst>
          </c:dPt>
          <c:dPt>
            <c:idx val="3"/>
            <c:bubble3D val="0"/>
            <c:spPr>
              <a:solidFill>
                <a:schemeClr val="accent2">
                  <a:lumMod val="40000"/>
                  <a:lumOff val="60000"/>
                </a:schemeClr>
              </a:solidFill>
            </c:spPr>
            <c:extLst xmlns:c16r2="http://schemas.microsoft.com/office/drawing/2015/06/chart">
              <c:ext xmlns:c16="http://schemas.microsoft.com/office/drawing/2014/chart" uri="{C3380CC4-5D6E-409C-BE32-E72D297353CC}">
                <c16:uniqueId val="{00000007-8353-4D87-904C-0AB3AC55E757}"/>
              </c:ext>
            </c:extLst>
          </c:dPt>
          <c:dPt>
            <c:idx val="4"/>
            <c:bubble3D val="0"/>
            <c:spPr>
              <a:solidFill>
                <a:schemeClr val="bg1">
                  <a:lumMod val="75000"/>
                </a:schemeClr>
              </a:solidFill>
            </c:spPr>
            <c:extLst xmlns:c16r2="http://schemas.microsoft.com/office/drawing/2015/06/chart">
              <c:ext xmlns:c16="http://schemas.microsoft.com/office/drawing/2014/chart" uri="{C3380CC4-5D6E-409C-BE32-E72D297353CC}">
                <c16:uniqueId val="{00000009-8353-4D87-904C-0AB3AC55E757}"/>
              </c:ext>
            </c:extLst>
          </c:dPt>
          <c:dPt>
            <c:idx val="5"/>
            <c:bubble3D val="0"/>
            <c:spPr>
              <a:solidFill>
                <a:schemeClr val="bg1">
                  <a:lumMod val="95000"/>
                </a:schemeClr>
              </a:solidFill>
            </c:spPr>
            <c:extLst xmlns:c16r2="http://schemas.microsoft.com/office/drawing/2015/06/chart">
              <c:ext xmlns:c16="http://schemas.microsoft.com/office/drawing/2014/chart" uri="{C3380CC4-5D6E-409C-BE32-E72D297353CC}">
                <c16:uniqueId val="{00000000-15DC-4564-871D-B438DD9688E4}"/>
              </c:ext>
            </c:extLst>
          </c:dPt>
          <c:dLbls>
            <c:dLbl>
              <c:idx val="0"/>
              <c:spPr>
                <a:noFill/>
                <a:ln>
                  <a:noFill/>
                </a:ln>
                <a:effectLst/>
              </c:spPr>
              <c:txPr>
                <a:bodyPr wrap="square" lIns="38100" tIns="19050" rIns="38100" bIns="19050" anchor="ctr">
                  <a:spAutoFit/>
                </a:bodyPr>
                <a:lstStyle/>
                <a:p>
                  <a:pPr>
                    <a:defRPr b="1">
                      <a:solidFill>
                        <a:schemeClr val="bg1"/>
                      </a:solidFill>
                    </a:defRPr>
                  </a:pPr>
                  <a:endParaRPr lang="uk-UA"/>
                </a:p>
              </c:txPr>
              <c:dLblPos val="bestFit"/>
              <c:showLegendKey val="0"/>
              <c:showVal val="1"/>
              <c:showCatName val="0"/>
              <c:showSerName val="0"/>
              <c:showPercent val="0"/>
              <c:showBubbleSize val="0"/>
            </c:dLbl>
            <c:dLbl>
              <c:idx val="1"/>
              <c:spPr>
                <a:noFill/>
                <a:ln>
                  <a:noFill/>
                </a:ln>
                <a:effectLst/>
              </c:spPr>
              <c:txPr>
                <a:bodyPr wrap="square" lIns="38100" tIns="19050" rIns="38100" bIns="19050" anchor="ctr">
                  <a:spAutoFit/>
                </a:bodyPr>
                <a:lstStyle/>
                <a:p>
                  <a:pPr>
                    <a:defRPr b="1">
                      <a:solidFill>
                        <a:schemeClr val="tx1">
                          <a:lumMod val="95000"/>
                          <a:lumOff val="5000"/>
                        </a:schemeClr>
                      </a:solidFill>
                    </a:defRPr>
                  </a:pPr>
                  <a:endParaRPr lang="uk-UA"/>
                </a:p>
              </c:txPr>
              <c:dLblPos val="bestFit"/>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b="1"/>
                </a:pPr>
                <a:endParaRPr lang="uk-UA"/>
              </a:p>
            </c:txPr>
            <c:dLblPos val="bestFit"/>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Лист1!$A$2:$A$7</c:f>
              <c:strCache>
                <c:ptCount val="6"/>
                <c:pt idx="0">
                  <c:v>A National Lustration Commission under the Ministry of Justice or another ministry</c:v>
                </c:pt>
                <c:pt idx="1">
                  <c:v>A National Lustration Commission under the Ukrainian Institute of National Memory</c:v>
                </c:pt>
                <c:pt idx="2">
                  <c:v>A new special nationwide body for conducting lustration</c:v>
                </c:pt>
                <c:pt idx="3">
                  <c:v>Local self-government bodies or territorial communities</c:v>
                </c:pt>
                <c:pt idx="4">
                  <c:v>Other</c:v>
                </c:pt>
                <c:pt idx="5">
                  <c:v>Difficult to answer </c:v>
                </c:pt>
              </c:strCache>
            </c:strRef>
          </c:cat>
          <c:val>
            <c:numRef>
              <c:f>Лист1!$B$2:$B$7</c:f>
              <c:numCache>
                <c:formatCode>0</c:formatCode>
                <c:ptCount val="6"/>
                <c:pt idx="0">
                  <c:v>18.861991334990201</c:v>
                </c:pt>
                <c:pt idx="1">
                  <c:v>9.76715073692014</c:v>
                </c:pt>
                <c:pt idx="2">
                  <c:v>43.4026628875393</c:v>
                </c:pt>
                <c:pt idx="3">
                  <c:v>18.451568212487899</c:v>
                </c:pt>
                <c:pt idx="4">
                  <c:v>4.32549292708494</c:v>
                </c:pt>
                <c:pt idx="5">
                  <c:v>5.1911339009769097</c:v>
                </c:pt>
              </c:numCache>
            </c:numRef>
          </c:val>
          <c:extLst xmlns:c16r2="http://schemas.microsoft.com/office/drawing/2015/06/chart">
            <c:ext xmlns:c16="http://schemas.microsoft.com/office/drawing/2014/chart" uri="{C3380CC4-5D6E-409C-BE32-E72D297353CC}">
              <c16:uniqueId val="{00000008-8353-4D87-904C-0AB3AC55E757}"/>
            </c:ext>
          </c:extLst>
        </c:ser>
        <c:dLbls>
          <c:dLblPos val="bestFit"/>
          <c:showLegendKey val="0"/>
          <c:showVal val="1"/>
          <c:showCatName val="0"/>
          <c:showSerName val="0"/>
          <c:showPercent val="0"/>
          <c:showBubbleSize val="0"/>
          <c:showLeaderLines val="1"/>
        </c:dLbls>
        <c:firstSliceAng val="0"/>
      </c:pieChart>
    </c:plotArea>
    <c:legend>
      <c:legendPos val="r"/>
      <c:layout>
        <c:manualLayout>
          <c:xMode val="edge"/>
          <c:yMode val="edge"/>
          <c:x val="0"/>
          <c:y val="0.60654718397798091"/>
          <c:w val="1"/>
          <c:h val="0.36962332879912524"/>
        </c:manualLayout>
      </c:layout>
      <c:overlay val="0"/>
      <c:txPr>
        <a:bodyPr/>
        <a:lstStyle/>
        <a:p>
          <a:pPr>
            <a:defRPr lang="ru-RU" sz="1400"/>
          </a:pPr>
          <a:endParaRPr lang="uk-UA"/>
        </a:p>
      </c:txPr>
    </c:legend>
    <c:plotVisOnly val="1"/>
    <c:dispBlanksAs val="zero"/>
    <c:showDLblsOverMax val="0"/>
  </c:chart>
  <c:txPr>
    <a:bodyPr/>
    <a:lstStyle/>
    <a:p>
      <a:pPr>
        <a:defRPr sz="1400">
          <a:latin typeface="Arial Narrow" panose="020B0606020202030204" pitchFamily="34" charset="0"/>
        </a:defRPr>
      </a:pPr>
      <a:endParaRPr lang="uk-UA"/>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5019873331051008"/>
          <c:y val="3.0598784013881577E-2"/>
          <c:w val="0.54980126668948981"/>
          <c:h val="0.94070081468088196"/>
        </c:manualLayout>
      </c:layout>
      <c:barChart>
        <c:barDir val="bar"/>
        <c:grouping val="percentStacked"/>
        <c:varyColors val="0"/>
        <c:ser>
          <c:idx val="0"/>
          <c:order val="0"/>
          <c:tx>
            <c:strRef>
              <c:f>Лист1!$B$1</c:f>
              <c:strCache>
                <c:ptCount val="1"/>
                <c:pt idx="0">
                  <c:v> Однозначно так</c:v>
                </c:pt>
              </c:strCache>
            </c:strRef>
          </c:tx>
          <c:spPr>
            <a:solidFill>
              <a:srgbClr val="2E75B6"/>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uk-UA"/>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Лист1!$A$2:$A$13</c:f>
              <c:strCache>
                <c:ptCount val="12"/>
                <c:pt idx="0">
                  <c:v>Kyiv</c:v>
                </c:pt>
                <c:pt idx="1">
                  <c:v>Front-line zones </c:v>
                </c:pt>
                <c:pt idx="2">
                  <c:v>West</c:v>
                </c:pt>
                <c:pt idx="3">
                  <c:v>Center</c:v>
                </c:pt>
                <c:pt idx="4">
                  <c:v>De-occupied zones</c:v>
                </c:pt>
                <c:pt idx="5">
                  <c:v>Hostilities zones </c:v>
                </c:pt>
                <c:pt idx="7">
                  <c:v>18-29</c:v>
                </c:pt>
                <c:pt idx="8">
                  <c:v>30-39</c:v>
                </c:pt>
                <c:pt idx="9">
                  <c:v>40-49</c:v>
                </c:pt>
                <c:pt idx="10">
                  <c:v>50-59</c:v>
                </c:pt>
                <c:pt idx="11">
                  <c:v>60+</c:v>
                </c:pt>
              </c:strCache>
            </c:strRef>
          </c:cat>
          <c:val>
            <c:numRef>
              <c:f>Лист1!$B$2:$B$13</c:f>
              <c:numCache>
                <c:formatCode>0</c:formatCode>
                <c:ptCount val="12"/>
                <c:pt idx="0">
                  <c:v>21.459625242854202</c:v>
                </c:pt>
                <c:pt idx="1">
                  <c:v>18.5629405951541</c:v>
                </c:pt>
                <c:pt idx="2">
                  <c:v>17.5371603232513</c:v>
                </c:pt>
                <c:pt idx="3">
                  <c:v>22.113288274404599</c:v>
                </c:pt>
                <c:pt idx="4">
                  <c:v>19.057498017490499</c:v>
                </c:pt>
                <c:pt idx="5">
                  <c:v>11.6795825291535</c:v>
                </c:pt>
                <c:pt idx="7">
                  <c:v>20.087238735985501</c:v>
                </c:pt>
                <c:pt idx="8">
                  <c:v>21.162069878385498</c:v>
                </c:pt>
                <c:pt idx="9">
                  <c:v>19.9403959122542</c:v>
                </c:pt>
                <c:pt idx="10">
                  <c:v>19.743024003428701</c:v>
                </c:pt>
                <c:pt idx="11">
                  <c:v>15.463479769283399</c:v>
                </c:pt>
              </c:numCache>
            </c:numRef>
          </c:val>
          <c:extLst xmlns:c16r2="http://schemas.microsoft.com/office/drawing/2015/06/chart">
            <c:ext xmlns:c16="http://schemas.microsoft.com/office/drawing/2014/chart" uri="{C3380CC4-5D6E-409C-BE32-E72D297353CC}">
              <c16:uniqueId val="{00000000-E1F8-4CA3-90B8-D84DA4E2C869}"/>
            </c:ext>
          </c:extLst>
        </c:ser>
        <c:ser>
          <c:idx val="1"/>
          <c:order val="1"/>
          <c:tx>
            <c:strRef>
              <c:f>Лист1!$C$1</c:f>
              <c:strCache>
                <c:ptCount val="1"/>
                <c:pt idx="0">
                  <c:v> Скоріше так</c:v>
                </c:pt>
              </c:strCache>
            </c:strRef>
          </c:tx>
          <c:spPr>
            <a:solidFill>
              <a:srgbClr val="75ABDD"/>
            </a:solidFill>
            <a:ln>
              <a:noFill/>
            </a:ln>
          </c:spPr>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Лист1!$A$2:$A$13</c:f>
              <c:strCache>
                <c:ptCount val="12"/>
                <c:pt idx="0">
                  <c:v>Kyiv</c:v>
                </c:pt>
                <c:pt idx="1">
                  <c:v>Front-line zones </c:v>
                </c:pt>
                <c:pt idx="2">
                  <c:v>West</c:v>
                </c:pt>
                <c:pt idx="3">
                  <c:v>Center</c:v>
                </c:pt>
                <c:pt idx="4">
                  <c:v>De-occupied zones</c:v>
                </c:pt>
                <c:pt idx="5">
                  <c:v>Hostilities zones </c:v>
                </c:pt>
                <c:pt idx="7">
                  <c:v>18-29</c:v>
                </c:pt>
                <c:pt idx="8">
                  <c:v>30-39</c:v>
                </c:pt>
                <c:pt idx="9">
                  <c:v>40-49</c:v>
                </c:pt>
                <c:pt idx="10">
                  <c:v>50-59</c:v>
                </c:pt>
                <c:pt idx="11">
                  <c:v>60+</c:v>
                </c:pt>
              </c:strCache>
            </c:strRef>
          </c:cat>
          <c:val>
            <c:numRef>
              <c:f>Лист1!$C$2:$C$13</c:f>
              <c:numCache>
                <c:formatCode>0</c:formatCode>
                <c:ptCount val="12"/>
                <c:pt idx="0">
                  <c:v>10.5692392002987</c:v>
                </c:pt>
                <c:pt idx="1">
                  <c:v>10.6815842196951</c:v>
                </c:pt>
                <c:pt idx="2">
                  <c:v>11.698702454767499</c:v>
                </c:pt>
                <c:pt idx="3">
                  <c:v>5.6606940294383303</c:v>
                </c:pt>
                <c:pt idx="4">
                  <c:v>8.4905611797525893</c:v>
                </c:pt>
                <c:pt idx="5">
                  <c:v>12.595286813684501</c:v>
                </c:pt>
                <c:pt idx="7">
                  <c:v>8.6715396035589798</c:v>
                </c:pt>
                <c:pt idx="8">
                  <c:v>7.4698279033852604</c:v>
                </c:pt>
                <c:pt idx="9">
                  <c:v>10.058731612734</c:v>
                </c:pt>
                <c:pt idx="10">
                  <c:v>9.4522646632921603</c:v>
                </c:pt>
                <c:pt idx="11">
                  <c:v>11.9611078249792</c:v>
                </c:pt>
              </c:numCache>
            </c:numRef>
          </c:val>
          <c:extLst xmlns:c16r2="http://schemas.microsoft.com/office/drawing/2015/06/chart">
            <c:ext xmlns:c16="http://schemas.microsoft.com/office/drawing/2014/chart" uri="{C3380CC4-5D6E-409C-BE32-E72D297353CC}">
              <c16:uniqueId val="{00000001-E1F8-4CA3-90B8-D84DA4E2C869}"/>
            </c:ext>
          </c:extLst>
        </c:ser>
        <c:ser>
          <c:idx val="2"/>
          <c:order val="2"/>
          <c:tx>
            <c:strRef>
              <c:f>Лист1!$D$1</c:f>
              <c:strCache>
                <c:ptCount val="1"/>
                <c:pt idx="0">
                  <c:v>Важко відповісти</c:v>
                </c:pt>
              </c:strCache>
            </c:strRef>
          </c:tx>
          <c:spPr>
            <a:solidFill>
              <a:srgbClr val="BFBFBF"/>
            </a:solidFill>
          </c:spPr>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Лист1!$A$2:$A$13</c:f>
              <c:strCache>
                <c:ptCount val="12"/>
                <c:pt idx="0">
                  <c:v>Kyiv</c:v>
                </c:pt>
                <c:pt idx="1">
                  <c:v>Front-line zones </c:v>
                </c:pt>
                <c:pt idx="2">
                  <c:v>West</c:v>
                </c:pt>
                <c:pt idx="3">
                  <c:v>Center</c:v>
                </c:pt>
                <c:pt idx="4">
                  <c:v>De-occupied zones</c:v>
                </c:pt>
                <c:pt idx="5">
                  <c:v>Hostilities zones </c:v>
                </c:pt>
                <c:pt idx="7">
                  <c:v>18-29</c:v>
                </c:pt>
                <c:pt idx="8">
                  <c:v>30-39</c:v>
                </c:pt>
                <c:pt idx="9">
                  <c:v>40-49</c:v>
                </c:pt>
                <c:pt idx="10">
                  <c:v>50-59</c:v>
                </c:pt>
                <c:pt idx="11">
                  <c:v>60+</c:v>
                </c:pt>
              </c:strCache>
            </c:strRef>
          </c:cat>
          <c:val>
            <c:numRef>
              <c:f>Лист1!$D$2:$D$13</c:f>
              <c:numCache>
                <c:formatCode>0</c:formatCode>
                <c:ptCount val="12"/>
                <c:pt idx="0">
                  <c:v>3.0076651322405699</c:v>
                </c:pt>
                <c:pt idx="1">
                  <c:v>5.4221422293620396</c:v>
                </c:pt>
                <c:pt idx="2">
                  <c:v>4.4438979233009501</c:v>
                </c:pt>
                <c:pt idx="3">
                  <c:v>3.7787627143628701</c:v>
                </c:pt>
                <c:pt idx="4">
                  <c:v>3.8948180292755499</c:v>
                </c:pt>
                <c:pt idx="5">
                  <c:v>5.30584852965855</c:v>
                </c:pt>
                <c:pt idx="7">
                  <c:v>2.0304088599154899</c:v>
                </c:pt>
                <c:pt idx="8">
                  <c:v>3.28123757765806</c:v>
                </c:pt>
                <c:pt idx="9">
                  <c:v>5.7218230592800499</c:v>
                </c:pt>
                <c:pt idx="10">
                  <c:v>5.17433475533009</c:v>
                </c:pt>
                <c:pt idx="11">
                  <c:v>4.9003778641336497</c:v>
                </c:pt>
              </c:numCache>
            </c:numRef>
          </c:val>
          <c:extLst xmlns:c16r2="http://schemas.microsoft.com/office/drawing/2015/06/chart">
            <c:ext xmlns:c16="http://schemas.microsoft.com/office/drawing/2014/chart" uri="{C3380CC4-5D6E-409C-BE32-E72D297353CC}">
              <c16:uniqueId val="{00000002-E1F8-4CA3-90B8-D84DA4E2C869}"/>
            </c:ext>
          </c:extLst>
        </c:ser>
        <c:ser>
          <c:idx val="3"/>
          <c:order val="3"/>
          <c:tx>
            <c:strRef>
              <c:f>Лист1!$E$1</c:f>
              <c:strCache>
                <c:ptCount val="1"/>
                <c:pt idx="0">
                  <c:v>Зовсім ні</c:v>
                </c:pt>
              </c:strCache>
            </c:strRef>
          </c:tx>
          <c:spPr>
            <a:solidFill>
              <a:sysClr val="window" lastClr="FFFFFF">
                <a:lumMod val="95000"/>
              </a:sysClr>
            </a:solidFill>
          </c:spPr>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Лист1!$A$2:$A$13</c:f>
              <c:strCache>
                <c:ptCount val="12"/>
                <c:pt idx="0">
                  <c:v>Kyiv</c:v>
                </c:pt>
                <c:pt idx="1">
                  <c:v>Front-line zones </c:v>
                </c:pt>
                <c:pt idx="2">
                  <c:v>West</c:v>
                </c:pt>
                <c:pt idx="3">
                  <c:v>Center</c:v>
                </c:pt>
                <c:pt idx="4">
                  <c:v>De-occupied zones</c:v>
                </c:pt>
                <c:pt idx="5">
                  <c:v>Hostilities zones </c:v>
                </c:pt>
                <c:pt idx="7">
                  <c:v>18-29</c:v>
                </c:pt>
                <c:pt idx="8">
                  <c:v>30-39</c:v>
                </c:pt>
                <c:pt idx="9">
                  <c:v>40-49</c:v>
                </c:pt>
                <c:pt idx="10">
                  <c:v>50-59</c:v>
                </c:pt>
                <c:pt idx="11">
                  <c:v>60+</c:v>
                </c:pt>
              </c:strCache>
            </c:strRef>
          </c:cat>
          <c:val>
            <c:numRef>
              <c:f>Лист1!$E$2:$E$13</c:f>
              <c:numCache>
                <c:formatCode>0</c:formatCode>
                <c:ptCount val="12"/>
                <c:pt idx="0">
                  <c:v>7.7364090833968797</c:v>
                </c:pt>
                <c:pt idx="1">
                  <c:v>6.2917604561837903</c:v>
                </c:pt>
                <c:pt idx="2">
                  <c:v>4.0470674125105903</c:v>
                </c:pt>
                <c:pt idx="3">
                  <c:v>4.3493288034059097</c:v>
                </c:pt>
                <c:pt idx="4">
                  <c:v>5.3506128823791004</c:v>
                </c:pt>
                <c:pt idx="5">
                  <c:v>5.3658163508782799</c:v>
                </c:pt>
                <c:pt idx="7">
                  <c:v>4.2846192138838397</c:v>
                </c:pt>
                <c:pt idx="8">
                  <c:v>4.8704955503316096</c:v>
                </c:pt>
                <c:pt idx="9">
                  <c:v>3.2527836859830002</c:v>
                </c:pt>
                <c:pt idx="10">
                  <c:v>7.2507881585303</c:v>
                </c:pt>
                <c:pt idx="11">
                  <c:v>5.9655494607925803</c:v>
                </c:pt>
              </c:numCache>
            </c:numRef>
          </c:val>
          <c:extLst xmlns:c16r2="http://schemas.microsoft.com/office/drawing/2015/06/chart">
            <c:ext xmlns:c16="http://schemas.microsoft.com/office/drawing/2014/chart" uri="{C3380CC4-5D6E-409C-BE32-E72D297353CC}">
              <c16:uniqueId val="{00000003-E1F8-4CA3-90B8-D84DA4E2C869}"/>
            </c:ext>
          </c:extLst>
        </c:ser>
        <c:ser>
          <c:idx val="4"/>
          <c:order val="4"/>
          <c:tx>
            <c:strRef>
              <c:f>Лист1!$F$1</c:f>
              <c:strCache>
                <c:ptCount val="1"/>
                <c:pt idx="0">
                  <c:v>Стовпець1</c:v>
                </c:pt>
              </c:strCache>
            </c:strRef>
          </c:tx>
          <c:spPr>
            <a:solidFill>
              <a:srgbClr val="FFC000">
                <a:lumMod val="60000"/>
                <a:lumOff val="40000"/>
              </a:srgbClr>
            </a:solidFill>
          </c:spPr>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Лист1!$A$2:$A$13</c:f>
              <c:strCache>
                <c:ptCount val="12"/>
                <c:pt idx="0">
                  <c:v>Kyiv</c:v>
                </c:pt>
                <c:pt idx="1">
                  <c:v>Front-line zones </c:v>
                </c:pt>
                <c:pt idx="2">
                  <c:v>West</c:v>
                </c:pt>
                <c:pt idx="3">
                  <c:v>Center</c:v>
                </c:pt>
                <c:pt idx="4">
                  <c:v>De-occupied zones</c:v>
                </c:pt>
                <c:pt idx="5">
                  <c:v>Hostilities zones </c:v>
                </c:pt>
                <c:pt idx="7">
                  <c:v>18-29</c:v>
                </c:pt>
                <c:pt idx="8">
                  <c:v>30-39</c:v>
                </c:pt>
                <c:pt idx="9">
                  <c:v>40-49</c:v>
                </c:pt>
                <c:pt idx="10">
                  <c:v>50-59</c:v>
                </c:pt>
                <c:pt idx="11">
                  <c:v>60+</c:v>
                </c:pt>
              </c:strCache>
            </c:strRef>
          </c:cat>
          <c:val>
            <c:numRef>
              <c:f>Лист1!$F$2:$F$13</c:f>
              <c:numCache>
                <c:formatCode>0</c:formatCode>
                <c:ptCount val="12"/>
                <c:pt idx="0">
                  <c:v>43.824277285743001</c:v>
                </c:pt>
                <c:pt idx="1">
                  <c:v>41.0323483598712</c:v>
                </c:pt>
                <c:pt idx="2">
                  <c:v>43.856878878009901</c:v>
                </c:pt>
                <c:pt idx="3">
                  <c:v>45.591383343402299</c:v>
                </c:pt>
                <c:pt idx="4">
                  <c:v>42.451622978263401</c:v>
                </c:pt>
                <c:pt idx="5">
                  <c:v>44.305903282886597</c:v>
                </c:pt>
                <c:pt idx="7">
                  <c:v>44.834141135447197</c:v>
                </c:pt>
                <c:pt idx="8">
                  <c:v>44.517664412890902</c:v>
                </c:pt>
                <c:pt idx="9">
                  <c:v>43.912486796995402</c:v>
                </c:pt>
                <c:pt idx="10">
                  <c:v>40.823536914923302</c:v>
                </c:pt>
                <c:pt idx="11">
                  <c:v>42.944577843468501</c:v>
                </c:pt>
              </c:numCache>
            </c:numRef>
          </c:val>
          <c:extLst xmlns:c16r2="http://schemas.microsoft.com/office/drawing/2015/06/chart">
            <c:ext xmlns:c16="http://schemas.microsoft.com/office/drawing/2014/chart" uri="{C3380CC4-5D6E-409C-BE32-E72D297353CC}">
              <c16:uniqueId val="{00000004-E1F8-4CA3-90B8-D84DA4E2C869}"/>
            </c:ext>
          </c:extLst>
        </c:ser>
        <c:ser>
          <c:idx val="5"/>
          <c:order val="5"/>
          <c:tx>
            <c:strRef>
              <c:f>Лист1!$G$1</c:f>
              <c:strCache>
                <c:ptCount val="1"/>
                <c:pt idx="0">
                  <c:v>Стовпець2</c:v>
                </c:pt>
              </c:strCache>
            </c:strRef>
          </c:tx>
          <c:spPr>
            <a:solidFill>
              <a:srgbClr val="ED7D31">
                <a:lumMod val="40000"/>
                <a:lumOff val="60000"/>
              </a:srgbClr>
            </a:solidFill>
          </c:spPr>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Лист1!$A$2:$A$13</c:f>
              <c:strCache>
                <c:ptCount val="12"/>
                <c:pt idx="0">
                  <c:v>Kyiv</c:v>
                </c:pt>
                <c:pt idx="1">
                  <c:v>Front-line zones </c:v>
                </c:pt>
                <c:pt idx="2">
                  <c:v>West</c:v>
                </c:pt>
                <c:pt idx="3">
                  <c:v>Center</c:v>
                </c:pt>
                <c:pt idx="4">
                  <c:v>De-occupied zones</c:v>
                </c:pt>
                <c:pt idx="5">
                  <c:v>Hostilities zones </c:v>
                </c:pt>
                <c:pt idx="7">
                  <c:v>18-29</c:v>
                </c:pt>
                <c:pt idx="8">
                  <c:v>30-39</c:v>
                </c:pt>
                <c:pt idx="9">
                  <c:v>40-49</c:v>
                </c:pt>
                <c:pt idx="10">
                  <c:v>50-59</c:v>
                </c:pt>
                <c:pt idx="11">
                  <c:v>60+</c:v>
                </c:pt>
              </c:strCache>
            </c:strRef>
          </c:cat>
          <c:val>
            <c:numRef>
              <c:f>Лист1!$G$2:$G$13</c:f>
              <c:numCache>
                <c:formatCode>0</c:formatCode>
                <c:ptCount val="12"/>
                <c:pt idx="0">
                  <c:v>13.402784055466601</c:v>
                </c:pt>
                <c:pt idx="1">
                  <c:v>18.0092241397337</c:v>
                </c:pt>
                <c:pt idx="2">
                  <c:v>18.416293008159801</c:v>
                </c:pt>
                <c:pt idx="3">
                  <c:v>18.506542834986</c:v>
                </c:pt>
                <c:pt idx="4">
                  <c:v>20.754886912838799</c:v>
                </c:pt>
                <c:pt idx="5">
                  <c:v>20.747562493738499</c:v>
                </c:pt>
                <c:pt idx="7">
                  <c:v>20.0920524512089</c:v>
                </c:pt>
                <c:pt idx="8">
                  <c:v>18.698704677348701</c:v>
                </c:pt>
                <c:pt idx="9">
                  <c:v>17.113778932753402</c:v>
                </c:pt>
                <c:pt idx="10">
                  <c:v>17.5560515044955</c:v>
                </c:pt>
                <c:pt idx="11">
                  <c:v>18.7649072373429</c:v>
                </c:pt>
              </c:numCache>
            </c:numRef>
          </c:val>
          <c:extLst xmlns:c16r2="http://schemas.microsoft.com/office/drawing/2015/06/chart">
            <c:ext xmlns:c16="http://schemas.microsoft.com/office/drawing/2014/chart" uri="{C3380CC4-5D6E-409C-BE32-E72D297353CC}">
              <c16:uniqueId val="{00000000-0078-47A4-A0AA-C644ED8B4E62}"/>
            </c:ext>
          </c:extLst>
        </c:ser>
        <c:dLbls>
          <c:dLblPos val="ctr"/>
          <c:showLegendKey val="0"/>
          <c:showVal val="1"/>
          <c:showCatName val="0"/>
          <c:showSerName val="0"/>
          <c:showPercent val="0"/>
          <c:showBubbleSize val="0"/>
        </c:dLbls>
        <c:gapWidth val="39"/>
        <c:overlap val="100"/>
        <c:axId val="1214479184"/>
        <c:axId val="1214485168"/>
      </c:barChart>
      <c:catAx>
        <c:axId val="1214479184"/>
        <c:scaling>
          <c:orientation val="maxMin"/>
        </c:scaling>
        <c:delete val="0"/>
        <c:axPos val="l"/>
        <c:numFmt formatCode="General" sourceLinked="0"/>
        <c:majorTickMark val="out"/>
        <c:minorTickMark val="none"/>
        <c:tickLblPos val="nextTo"/>
        <c:txPr>
          <a:bodyPr/>
          <a:lstStyle/>
          <a:p>
            <a:pPr algn="ctr">
              <a:defRPr/>
            </a:pPr>
            <a:endParaRPr lang="uk-UA"/>
          </a:p>
        </c:txPr>
        <c:crossAx val="1214485168"/>
        <c:crosses val="autoZero"/>
        <c:auto val="1"/>
        <c:lblAlgn val="ctr"/>
        <c:lblOffset val="100"/>
        <c:noMultiLvlLbl val="0"/>
      </c:catAx>
      <c:valAx>
        <c:axId val="1214485168"/>
        <c:scaling>
          <c:orientation val="minMax"/>
        </c:scaling>
        <c:delete val="1"/>
        <c:axPos val="t"/>
        <c:numFmt formatCode="0%" sourceLinked="1"/>
        <c:majorTickMark val="out"/>
        <c:minorTickMark val="none"/>
        <c:tickLblPos val="none"/>
        <c:crossAx val="1214479184"/>
        <c:crosses val="autoZero"/>
        <c:crossBetween val="between"/>
        <c:majorUnit val="0.5"/>
      </c:valAx>
    </c:plotArea>
    <c:plotVisOnly val="1"/>
    <c:dispBlanksAs val="gap"/>
    <c:showDLblsOverMax val="0"/>
  </c:chart>
  <c:txPr>
    <a:bodyPr/>
    <a:lstStyle/>
    <a:p>
      <a:pPr>
        <a:defRPr sz="1400" baseline="0">
          <a:latin typeface="Arial Narrow" panose="020B0606020202030204" pitchFamily="34" charset="0"/>
        </a:defRPr>
      </a:pPr>
      <a:endParaRPr lang="uk-UA"/>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531254089395105"/>
          <c:y val="7.4835145356884653E-2"/>
          <c:w val="0.40802031686889528"/>
          <c:h val="0.55064617443622799"/>
        </c:manualLayout>
      </c:layout>
      <c:pieChart>
        <c:varyColors val="1"/>
        <c:ser>
          <c:idx val="0"/>
          <c:order val="0"/>
          <c:tx>
            <c:strRef>
              <c:f>Лист1!$B$1</c:f>
              <c:strCache>
                <c:ptCount val="1"/>
                <c:pt idx="0">
                  <c:v>Продажи</c:v>
                </c:pt>
              </c:strCache>
            </c:strRef>
          </c:tx>
          <c:dPt>
            <c:idx val="0"/>
            <c:bubble3D val="0"/>
            <c:spPr>
              <a:solidFill>
                <a:srgbClr val="2E75B6"/>
              </a:solidFill>
            </c:spPr>
            <c:extLst xmlns:c16r2="http://schemas.microsoft.com/office/drawing/2015/06/chart">
              <c:ext xmlns:c16="http://schemas.microsoft.com/office/drawing/2014/chart" uri="{C3380CC4-5D6E-409C-BE32-E72D297353CC}">
                <c16:uniqueId val="{00000001-8353-4D87-904C-0AB3AC55E757}"/>
              </c:ext>
            </c:extLst>
          </c:dPt>
          <c:dPt>
            <c:idx val="1"/>
            <c:bubble3D val="0"/>
            <c:spPr>
              <a:solidFill>
                <a:srgbClr val="75ABDD"/>
              </a:solidFill>
            </c:spPr>
            <c:extLst xmlns:c16r2="http://schemas.microsoft.com/office/drawing/2015/06/chart">
              <c:ext xmlns:c16="http://schemas.microsoft.com/office/drawing/2014/chart" uri="{C3380CC4-5D6E-409C-BE32-E72D297353CC}">
                <c16:uniqueId val="{00000003-8353-4D87-904C-0AB3AC55E757}"/>
              </c:ext>
            </c:extLst>
          </c:dPt>
          <c:dPt>
            <c:idx val="2"/>
            <c:bubble3D val="0"/>
            <c:spPr>
              <a:solidFill>
                <a:srgbClr val="C6DCF0"/>
              </a:solidFill>
            </c:spPr>
            <c:extLst xmlns:c16r2="http://schemas.microsoft.com/office/drawing/2015/06/chart">
              <c:ext xmlns:c16="http://schemas.microsoft.com/office/drawing/2014/chart" uri="{C3380CC4-5D6E-409C-BE32-E72D297353CC}">
                <c16:uniqueId val="{00000005-8353-4D87-904C-0AB3AC55E757}"/>
              </c:ext>
            </c:extLst>
          </c:dPt>
          <c:dPt>
            <c:idx val="3"/>
            <c:bubble3D val="0"/>
            <c:spPr>
              <a:solidFill>
                <a:srgbClr val="FA8736"/>
              </a:solidFill>
            </c:spPr>
            <c:extLst xmlns:c16r2="http://schemas.microsoft.com/office/drawing/2015/06/chart">
              <c:ext xmlns:c16="http://schemas.microsoft.com/office/drawing/2014/chart" uri="{C3380CC4-5D6E-409C-BE32-E72D297353CC}">
                <c16:uniqueId val="{00000007-8353-4D87-904C-0AB3AC55E757}"/>
              </c:ext>
            </c:extLst>
          </c:dPt>
          <c:dPt>
            <c:idx val="4"/>
            <c:bubble3D val="0"/>
            <c:spPr>
              <a:solidFill>
                <a:schemeClr val="bg1">
                  <a:lumMod val="95000"/>
                </a:schemeClr>
              </a:solidFill>
            </c:spPr>
            <c:extLst xmlns:c16r2="http://schemas.microsoft.com/office/drawing/2015/06/chart">
              <c:ext xmlns:c16="http://schemas.microsoft.com/office/drawing/2014/chart" uri="{C3380CC4-5D6E-409C-BE32-E72D297353CC}">
                <c16:uniqueId val="{00000009-8353-4D87-904C-0AB3AC55E757}"/>
              </c:ext>
            </c:extLst>
          </c:dPt>
          <c:dLbls>
            <c:dLbl>
              <c:idx val="0"/>
              <c:spPr>
                <a:noFill/>
                <a:ln>
                  <a:noFill/>
                </a:ln>
                <a:effectLst/>
              </c:spPr>
              <c:txPr>
                <a:bodyPr wrap="square" lIns="38100" tIns="19050" rIns="38100" bIns="19050" anchor="ctr">
                  <a:spAutoFit/>
                </a:bodyPr>
                <a:lstStyle/>
                <a:p>
                  <a:pPr>
                    <a:defRPr b="1">
                      <a:solidFill>
                        <a:schemeClr val="bg1"/>
                      </a:solidFill>
                    </a:defRPr>
                  </a:pPr>
                  <a:endParaRPr lang="uk-UA"/>
                </a:p>
              </c:txPr>
              <c:dLblPos val="bestFit"/>
              <c:showLegendKey val="0"/>
              <c:showVal val="1"/>
              <c:showCatName val="0"/>
              <c:showSerName val="0"/>
              <c:showPercent val="0"/>
              <c:showBubbleSize val="0"/>
            </c:dLbl>
            <c:dLbl>
              <c:idx val="1"/>
              <c:spPr>
                <a:noFill/>
                <a:ln>
                  <a:noFill/>
                </a:ln>
                <a:effectLst/>
              </c:spPr>
              <c:txPr>
                <a:bodyPr wrap="square" lIns="38100" tIns="19050" rIns="38100" bIns="19050" anchor="ctr">
                  <a:spAutoFit/>
                </a:bodyPr>
                <a:lstStyle/>
                <a:p>
                  <a:pPr>
                    <a:defRPr b="1">
                      <a:solidFill>
                        <a:schemeClr val="tx1">
                          <a:lumMod val="95000"/>
                          <a:lumOff val="5000"/>
                        </a:schemeClr>
                      </a:solidFill>
                    </a:defRPr>
                  </a:pPr>
                  <a:endParaRPr lang="uk-UA"/>
                </a:p>
              </c:txPr>
              <c:dLblPos val="bestFit"/>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b="1"/>
                </a:pPr>
                <a:endParaRPr lang="uk-UA"/>
              </a:p>
            </c:txPr>
            <c:dLblPos val="bestFit"/>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Лист1!$A$2:$A$6</c:f>
              <c:strCache>
                <c:ptCount val="5"/>
                <c:pt idx="0">
                  <c:v>Willing to report all the information I know</c:v>
                </c:pt>
                <c:pt idx="1">
                  <c:v>Willing to gather data and pass it on to the relevant body</c:v>
                </c:pt>
                <c:pt idx="2">
                  <c:v>Willing, but only regarding situations or actions of individuals that harmed my loved ones or me</c:v>
                </c:pt>
                <c:pt idx="3">
                  <c:v>Not willing to report</c:v>
                </c:pt>
                <c:pt idx="4">
                  <c:v>Difficult to answer </c:v>
                </c:pt>
              </c:strCache>
            </c:strRef>
          </c:cat>
          <c:val>
            <c:numRef>
              <c:f>Лист1!$B$2:$B$6</c:f>
              <c:numCache>
                <c:formatCode>0</c:formatCode>
                <c:ptCount val="5"/>
                <c:pt idx="0">
                  <c:v>60.673431500850398</c:v>
                </c:pt>
                <c:pt idx="1">
                  <c:v>7.5869438308754402</c:v>
                </c:pt>
                <c:pt idx="2">
                  <c:v>13.748337884041099</c:v>
                </c:pt>
                <c:pt idx="3">
                  <c:v>14.940819837764799</c:v>
                </c:pt>
                <c:pt idx="4">
                  <c:v>3.05046694646762</c:v>
                </c:pt>
              </c:numCache>
            </c:numRef>
          </c:val>
          <c:extLst xmlns:c16r2="http://schemas.microsoft.com/office/drawing/2015/06/chart">
            <c:ext xmlns:c16="http://schemas.microsoft.com/office/drawing/2014/chart" uri="{C3380CC4-5D6E-409C-BE32-E72D297353CC}">
              <c16:uniqueId val="{00000008-8353-4D87-904C-0AB3AC55E757}"/>
            </c:ext>
          </c:extLst>
        </c:ser>
        <c:dLbls>
          <c:dLblPos val="bestFit"/>
          <c:showLegendKey val="0"/>
          <c:showVal val="1"/>
          <c:showCatName val="0"/>
          <c:showSerName val="0"/>
          <c:showPercent val="0"/>
          <c:showBubbleSize val="0"/>
          <c:showLeaderLines val="1"/>
        </c:dLbls>
        <c:firstSliceAng val="0"/>
      </c:pieChart>
    </c:plotArea>
    <c:legend>
      <c:legendPos val="r"/>
      <c:layout>
        <c:manualLayout>
          <c:xMode val="edge"/>
          <c:yMode val="edge"/>
          <c:x val="2.1157604361363026E-2"/>
          <c:y val="0.63942849062653728"/>
          <c:w val="0.96956672164459734"/>
          <c:h val="0.36057150937346272"/>
        </c:manualLayout>
      </c:layout>
      <c:overlay val="0"/>
      <c:txPr>
        <a:bodyPr/>
        <a:lstStyle/>
        <a:p>
          <a:pPr>
            <a:defRPr lang="ru-RU" sz="1400"/>
          </a:pPr>
          <a:endParaRPr lang="uk-UA"/>
        </a:p>
      </c:txPr>
    </c:legend>
    <c:plotVisOnly val="1"/>
    <c:dispBlanksAs val="zero"/>
    <c:showDLblsOverMax val="0"/>
  </c:chart>
  <c:txPr>
    <a:bodyPr/>
    <a:lstStyle/>
    <a:p>
      <a:pPr>
        <a:defRPr sz="1400">
          <a:latin typeface="Arial Narrow" panose="020B0606020202030204" pitchFamily="34" charset="0"/>
        </a:defRPr>
      </a:pPr>
      <a:endParaRPr lang="uk-UA"/>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5019873331051008"/>
          <c:y val="3.0598784013881577E-2"/>
          <c:w val="0.54980126668948981"/>
          <c:h val="0.94070081468088196"/>
        </c:manualLayout>
      </c:layout>
      <c:barChart>
        <c:barDir val="bar"/>
        <c:grouping val="percentStacked"/>
        <c:varyColors val="0"/>
        <c:ser>
          <c:idx val="0"/>
          <c:order val="0"/>
          <c:tx>
            <c:strRef>
              <c:f>Лист1!$B$1</c:f>
              <c:strCache>
                <c:ptCount val="1"/>
                <c:pt idx="0">
                  <c:v> Однозначно так</c:v>
                </c:pt>
              </c:strCache>
            </c:strRef>
          </c:tx>
          <c:spPr>
            <a:solidFill>
              <a:srgbClr val="2E75B6"/>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uk-UA"/>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Лист1!$A$2:$A$13</c:f>
              <c:strCache>
                <c:ptCount val="12"/>
                <c:pt idx="0">
                  <c:v>West</c:v>
                </c:pt>
                <c:pt idx="1">
                  <c:v>Center</c:v>
                </c:pt>
                <c:pt idx="2">
                  <c:v>Kyiv</c:v>
                </c:pt>
                <c:pt idx="3">
                  <c:v>Hostilities zones </c:v>
                </c:pt>
                <c:pt idx="4">
                  <c:v>De-occupied zones</c:v>
                </c:pt>
                <c:pt idx="5">
                  <c:v>Front-line zones </c:v>
                </c:pt>
                <c:pt idx="7">
                  <c:v>18-29</c:v>
                </c:pt>
                <c:pt idx="8">
                  <c:v>30-39</c:v>
                </c:pt>
                <c:pt idx="9">
                  <c:v>40-49</c:v>
                </c:pt>
                <c:pt idx="10">
                  <c:v>50-59</c:v>
                </c:pt>
                <c:pt idx="11">
                  <c:v>60+</c:v>
                </c:pt>
              </c:strCache>
            </c:strRef>
          </c:cat>
          <c:val>
            <c:numRef>
              <c:f>Лист1!$B$2:$B$13</c:f>
              <c:numCache>
                <c:formatCode>0</c:formatCode>
                <c:ptCount val="12"/>
                <c:pt idx="0">
                  <c:v>64.360008711458704</c:v>
                </c:pt>
                <c:pt idx="1">
                  <c:v>62.2240220574012</c:v>
                </c:pt>
                <c:pt idx="2">
                  <c:v>68.006563698538002</c:v>
                </c:pt>
                <c:pt idx="3">
                  <c:v>55.072517213688002</c:v>
                </c:pt>
                <c:pt idx="4">
                  <c:v>58.2290383949369</c:v>
                </c:pt>
                <c:pt idx="5">
                  <c:v>54.024147433481701</c:v>
                </c:pt>
                <c:pt idx="7">
                  <c:v>60.533191279540198</c:v>
                </c:pt>
                <c:pt idx="8">
                  <c:v>62.4331404948447</c:v>
                </c:pt>
                <c:pt idx="9">
                  <c:v>63.515432647576702</c:v>
                </c:pt>
                <c:pt idx="10">
                  <c:v>63.278507591888001</c:v>
                </c:pt>
                <c:pt idx="11">
                  <c:v>56.3414242042099</c:v>
                </c:pt>
              </c:numCache>
            </c:numRef>
          </c:val>
          <c:extLst xmlns:c16r2="http://schemas.microsoft.com/office/drawing/2015/06/chart">
            <c:ext xmlns:c16="http://schemas.microsoft.com/office/drawing/2014/chart" uri="{C3380CC4-5D6E-409C-BE32-E72D297353CC}">
              <c16:uniqueId val="{00000000-E1F8-4CA3-90B8-D84DA4E2C869}"/>
            </c:ext>
          </c:extLst>
        </c:ser>
        <c:ser>
          <c:idx val="1"/>
          <c:order val="1"/>
          <c:tx>
            <c:strRef>
              <c:f>Лист1!$C$1</c:f>
              <c:strCache>
                <c:ptCount val="1"/>
                <c:pt idx="0">
                  <c:v> Скоріше так</c:v>
                </c:pt>
              </c:strCache>
            </c:strRef>
          </c:tx>
          <c:spPr>
            <a:solidFill>
              <a:srgbClr val="75ABDD"/>
            </a:solidFill>
            <a:ln>
              <a:noFill/>
            </a:ln>
          </c:spPr>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Лист1!$A$2:$A$13</c:f>
              <c:strCache>
                <c:ptCount val="12"/>
                <c:pt idx="0">
                  <c:v>West</c:v>
                </c:pt>
                <c:pt idx="1">
                  <c:v>Center</c:v>
                </c:pt>
                <c:pt idx="2">
                  <c:v>Kyiv</c:v>
                </c:pt>
                <c:pt idx="3">
                  <c:v>Hostilities zones </c:v>
                </c:pt>
                <c:pt idx="4">
                  <c:v>De-occupied zones</c:v>
                </c:pt>
                <c:pt idx="5">
                  <c:v>Front-line zones </c:v>
                </c:pt>
                <c:pt idx="7">
                  <c:v>18-29</c:v>
                </c:pt>
                <c:pt idx="8">
                  <c:v>30-39</c:v>
                </c:pt>
                <c:pt idx="9">
                  <c:v>40-49</c:v>
                </c:pt>
                <c:pt idx="10">
                  <c:v>50-59</c:v>
                </c:pt>
                <c:pt idx="11">
                  <c:v>60+</c:v>
                </c:pt>
              </c:strCache>
            </c:strRef>
          </c:cat>
          <c:val>
            <c:numRef>
              <c:f>Лист1!$C$2:$C$13</c:f>
              <c:numCache>
                <c:formatCode>0</c:formatCode>
                <c:ptCount val="12"/>
                <c:pt idx="0">
                  <c:v>7.3690471680164604</c:v>
                </c:pt>
                <c:pt idx="1">
                  <c:v>8.3343749691800006</c:v>
                </c:pt>
                <c:pt idx="2">
                  <c:v>8.5323107006146692</c:v>
                </c:pt>
                <c:pt idx="3">
                  <c:v>7.9565802950954003</c:v>
                </c:pt>
                <c:pt idx="4">
                  <c:v>7.3893623910318098</c:v>
                </c:pt>
                <c:pt idx="5">
                  <c:v>6.8140863908838201</c:v>
                </c:pt>
                <c:pt idx="7">
                  <c:v>15.7346988831498</c:v>
                </c:pt>
                <c:pt idx="8">
                  <c:v>7.5450305793867196</c:v>
                </c:pt>
                <c:pt idx="9">
                  <c:v>9.5056988258210104</c:v>
                </c:pt>
                <c:pt idx="10">
                  <c:v>3.0403483458093601</c:v>
                </c:pt>
                <c:pt idx="11">
                  <c:v>4.8697939301451703</c:v>
                </c:pt>
              </c:numCache>
            </c:numRef>
          </c:val>
          <c:extLst xmlns:c16r2="http://schemas.microsoft.com/office/drawing/2015/06/chart">
            <c:ext xmlns:c16="http://schemas.microsoft.com/office/drawing/2014/chart" uri="{C3380CC4-5D6E-409C-BE32-E72D297353CC}">
              <c16:uniqueId val="{00000001-E1F8-4CA3-90B8-D84DA4E2C869}"/>
            </c:ext>
          </c:extLst>
        </c:ser>
        <c:ser>
          <c:idx val="2"/>
          <c:order val="2"/>
          <c:tx>
            <c:strRef>
              <c:f>Лист1!$D$1</c:f>
              <c:strCache>
                <c:ptCount val="1"/>
                <c:pt idx="0">
                  <c:v>Важко відповісти</c:v>
                </c:pt>
              </c:strCache>
            </c:strRef>
          </c:tx>
          <c:spPr>
            <a:solidFill>
              <a:srgbClr val="C6DCF0"/>
            </a:solidFill>
          </c:spPr>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Лист1!$A$2:$A$13</c:f>
              <c:strCache>
                <c:ptCount val="12"/>
                <c:pt idx="0">
                  <c:v>West</c:v>
                </c:pt>
                <c:pt idx="1">
                  <c:v>Center</c:v>
                </c:pt>
                <c:pt idx="2">
                  <c:v>Kyiv</c:v>
                </c:pt>
                <c:pt idx="3">
                  <c:v>Hostilities zones </c:v>
                </c:pt>
                <c:pt idx="4">
                  <c:v>De-occupied zones</c:v>
                </c:pt>
                <c:pt idx="5">
                  <c:v>Front-line zones </c:v>
                </c:pt>
                <c:pt idx="7">
                  <c:v>18-29</c:v>
                </c:pt>
                <c:pt idx="8">
                  <c:v>30-39</c:v>
                </c:pt>
                <c:pt idx="9">
                  <c:v>40-49</c:v>
                </c:pt>
                <c:pt idx="10">
                  <c:v>50-59</c:v>
                </c:pt>
                <c:pt idx="11">
                  <c:v>60+</c:v>
                </c:pt>
              </c:strCache>
            </c:strRef>
          </c:cat>
          <c:val>
            <c:numRef>
              <c:f>Лист1!$D$2:$D$13</c:f>
              <c:numCache>
                <c:formatCode>0</c:formatCode>
                <c:ptCount val="12"/>
                <c:pt idx="0">
                  <c:v>13.2254055567549</c:v>
                </c:pt>
                <c:pt idx="1">
                  <c:v>12.984726570771</c:v>
                </c:pt>
                <c:pt idx="2">
                  <c:v>6.4563410158919501</c:v>
                </c:pt>
                <c:pt idx="3">
                  <c:v>17.872455081020501</c:v>
                </c:pt>
                <c:pt idx="4">
                  <c:v>14.168769097570999</c:v>
                </c:pt>
                <c:pt idx="5">
                  <c:v>17.175497261989101</c:v>
                </c:pt>
                <c:pt idx="7">
                  <c:v>14.410889409118299</c:v>
                </c:pt>
                <c:pt idx="8">
                  <c:v>14.986799503029999</c:v>
                </c:pt>
                <c:pt idx="9">
                  <c:v>14.322438668767299</c:v>
                </c:pt>
                <c:pt idx="10">
                  <c:v>12.5035940065713</c:v>
                </c:pt>
                <c:pt idx="11">
                  <c:v>12.8304461749422</c:v>
                </c:pt>
              </c:numCache>
            </c:numRef>
          </c:val>
          <c:extLst xmlns:c16r2="http://schemas.microsoft.com/office/drawing/2015/06/chart">
            <c:ext xmlns:c16="http://schemas.microsoft.com/office/drawing/2014/chart" uri="{C3380CC4-5D6E-409C-BE32-E72D297353CC}">
              <c16:uniqueId val="{00000002-E1F8-4CA3-90B8-D84DA4E2C869}"/>
            </c:ext>
          </c:extLst>
        </c:ser>
        <c:ser>
          <c:idx val="3"/>
          <c:order val="3"/>
          <c:tx>
            <c:strRef>
              <c:f>Лист1!$E$1</c:f>
              <c:strCache>
                <c:ptCount val="1"/>
                <c:pt idx="0">
                  <c:v>Зовсім ні</c:v>
                </c:pt>
              </c:strCache>
            </c:strRef>
          </c:tx>
          <c:spPr>
            <a:solidFill>
              <a:sysClr val="window" lastClr="FFFFFF">
                <a:lumMod val="95000"/>
              </a:sysClr>
            </a:solidFill>
          </c:spPr>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Лист1!$A$2:$A$13</c:f>
              <c:strCache>
                <c:ptCount val="12"/>
                <c:pt idx="0">
                  <c:v>West</c:v>
                </c:pt>
                <c:pt idx="1">
                  <c:v>Center</c:v>
                </c:pt>
                <c:pt idx="2">
                  <c:v>Kyiv</c:v>
                </c:pt>
                <c:pt idx="3">
                  <c:v>Hostilities zones </c:v>
                </c:pt>
                <c:pt idx="4">
                  <c:v>De-occupied zones</c:v>
                </c:pt>
                <c:pt idx="5">
                  <c:v>Front-line zones </c:v>
                </c:pt>
                <c:pt idx="7">
                  <c:v>18-29</c:v>
                </c:pt>
                <c:pt idx="8">
                  <c:v>30-39</c:v>
                </c:pt>
                <c:pt idx="9">
                  <c:v>40-49</c:v>
                </c:pt>
                <c:pt idx="10">
                  <c:v>50-59</c:v>
                </c:pt>
                <c:pt idx="11">
                  <c:v>60+</c:v>
                </c:pt>
              </c:strCache>
            </c:strRef>
          </c:cat>
          <c:val>
            <c:numRef>
              <c:f>Лист1!$E$2:$E$13</c:f>
              <c:numCache>
                <c:formatCode>0</c:formatCode>
                <c:ptCount val="12"/>
                <c:pt idx="0">
                  <c:v>2.39498622303259</c:v>
                </c:pt>
                <c:pt idx="1">
                  <c:v>2.3645015587723099</c:v>
                </c:pt>
                <c:pt idx="2">
                  <c:v>3.9819690610479701</c:v>
                </c:pt>
                <c:pt idx="3">
                  <c:v>4.1977474853809698</c:v>
                </c:pt>
                <c:pt idx="4">
                  <c:v>4.2580569745141403</c:v>
                </c:pt>
                <c:pt idx="5">
                  <c:v>2.7367811133647901</c:v>
                </c:pt>
                <c:pt idx="7">
                  <c:v>2.56855102415166</c:v>
                </c:pt>
                <c:pt idx="8">
                  <c:v>2.1511402164456701</c:v>
                </c:pt>
                <c:pt idx="9">
                  <c:v>1.6892756444875301</c:v>
                </c:pt>
                <c:pt idx="10">
                  <c:v>4.3928109299973803</c:v>
                </c:pt>
                <c:pt idx="11">
                  <c:v>4.0643231150439503</c:v>
                </c:pt>
              </c:numCache>
            </c:numRef>
          </c:val>
          <c:extLst xmlns:c16r2="http://schemas.microsoft.com/office/drawing/2015/06/chart">
            <c:ext xmlns:c16="http://schemas.microsoft.com/office/drawing/2014/chart" uri="{C3380CC4-5D6E-409C-BE32-E72D297353CC}">
              <c16:uniqueId val="{00000003-E1F8-4CA3-90B8-D84DA4E2C869}"/>
            </c:ext>
          </c:extLst>
        </c:ser>
        <c:ser>
          <c:idx val="4"/>
          <c:order val="4"/>
          <c:tx>
            <c:strRef>
              <c:f>Лист1!$F$1</c:f>
              <c:strCache>
                <c:ptCount val="1"/>
                <c:pt idx="0">
                  <c:v>Стовпець1</c:v>
                </c:pt>
              </c:strCache>
            </c:strRef>
          </c:tx>
          <c:spPr>
            <a:solidFill>
              <a:srgbClr val="FA8736"/>
            </a:solidFill>
          </c:spPr>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Лист1!$A$2:$A$13</c:f>
              <c:strCache>
                <c:ptCount val="12"/>
                <c:pt idx="0">
                  <c:v>West</c:v>
                </c:pt>
                <c:pt idx="1">
                  <c:v>Center</c:v>
                </c:pt>
                <c:pt idx="2">
                  <c:v>Kyiv</c:v>
                </c:pt>
                <c:pt idx="3">
                  <c:v>Hostilities zones </c:v>
                </c:pt>
                <c:pt idx="4">
                  <c:v>De-occupied zones</c:v>
                </c:pt>
                <c:pt idx="5">
                  <c:v>Front-line zones </c:v>
                </c:pt>
                <c:pt idx="7">
                  <c:v>18-29</c:v>
                </c:pt>
                <c:pt idx="8">
                  <c:v>30-39</c:v>
                </c:pt>
                <c:pt idx="9">
                  <c:v>40-49</c:v>
                </c:pt>
                <c:pt idx="10">
                  <c:v>50-59</c:v>
                </c:pt>
                <c:pt idx="11">
                  <c:v>60+</c:v>
                </c:pt>
              </c:strCache>
            </c:strRef>
          </c:cat>
          <c:val>
            <c:numRef>
              <c:f>Лист1!$F$2:$F$13</c:f>
              <c:numCache>
                <c:formatCode>0</c:formatCode>
                <c:ptCount val="12"/>
                <c:pt idx="0">
                  <c:v>12.6505523407374</c:v>
                </c:pt>
                <c:pt idx="1">
                  <c:v>14.092374843875501</c:v>
                </c:pt>
                <c:pt idx="2">
                  <c:v>13.0228155239075</c:v>
                </c:pt>
                <c:pt idx="3">
                  <c:v>14.900699924814999</c:v>
                </c:pt>
                <c:pt idx="4">
                  <c:v>15.954773141945999</c:v>
                </c:pt>
                <c:pt idx="5">
                  <c:v>19.249487800280601</c:v>
                </c:pt>
                <c:pt idx="7">
                  <c:v>6.7526694040399899</c:v>
                </c:pt>
                <c:pt idx="8">
                  <c:v>12.883889206292899</c:v>
                </c:pt>
                <c:pt idx="9">
                  <c:v>10.9671542133476</c:v>
                </c:pt>
                <c:pt idx="10">
                  <c:v>16.784739125733999</c:v>
                </c:pt>
                <c:pt idx="11">
                  <c:v>21.894012575658898</c:v>
                </c:pt>
              </c:numCache>
            </c:numRef>
          </c:val>
          <c:extLst xmlns:c16r2="http://schemas.microsoft.com/office/drawing/2015/06/chart">
            <c:ext xmlns:c16="http://schemas.microsoft.com/office/drawing/2014/chart" uri="{C3380CC4-5D6E-409C-BE32-E72D297353CC}">
              <c16:uniqueId val="{00000004-E1F8-4CA3-90B8-D84DA4E2C869}"/>
            </c:ext>
          </c:extLst>
        </c:ser>
        <c:dLbls>
          <c:dLblPos val="ctr"/>
          <c:showLegendKey val="0"/>
          <c:showVal val="1"/>
          <c:showCatName val="0"/>
          <c:showSerName val="0"/>
          <c:showPercent val="0"/>
          <c:showBubbleSize val="0"/>
        </c:dLbls>
        <c:gapWidth val="39"/>
        <c:overlap val="100"/>
        <c:axId val="1214472112"/>
        <c:axId val="1214478096"/>
      </c:barChart>
      <c:catAx>
        <c:axId val="1214472112"/>
        <c:scaling>
          <c:orientation val="maxMin"/>
        </c:scaling>
        <c:delete val="0"/>
        <c:axPos val="l"/>
        <c:numFmt formatCode="General" sourceLinked="0"/>
        <c:majorTickMark val="out"/>
        <c:minorTickMark val="none"/>
        <c:tickLblPos val="nextTo"/>
        <c:txPr>
          <a:bodyPr/>
          <a:lstStyle/>
          <a:p>
            <a:pPr algn="ctr">
              <a:defRPr/>
            </a:pPr>
            <a:endParaRPr lang="uk-UA"/>
          </a:p>
        </c:txPr>
        <c:crossAx val="1214478096"/>
        <c:crosses val="autoZero"/>
        <c:auto val="1"/>
        <c:lblAlgn val="ctr"/>
        <c:lblOffset val="100"/>
        <c:noMultiLvlLbl val="0"/>
      </c:catAx>
      <c:valAx>
        <c:axId val="1214478096"/>
        <c:scaling>
          <c:orientation val="minMax"/>
        </c:scaling>
        <c:delete val="1"/>
        <c:axPos val="t"/>
        <c:numFmt formatCode="0%" sourceLinked="1"/>
        <c:majorTickMark val="out"/>
        <c:minorTickMark val="none"/>
        <c:tickLblPos val="none"/>
        <c:crossAx val="1214472112"/>
        <c:crosses val="autoZero"/>
        <c:crossBetween val="between"/>
        <c:majorUnit val="0.5"/>
      </c:valAx>
    </c:plotArea>
    <c:plotVisOnly val="1"/>
    <c:dispBlanksAs val="gap"/>
    <c:showDLblsOverMax val="0"/>
  </c:chart>
  <c:txPr>
    <a:bodyPr/>
    <a:lstStyle/>
    <a:p>
      <a:pPr>
        <a:defRPr sz="1400" baseline="0">
          <a:latin typeface="Arial Narrow" panose="020B0606020202030204" pitchFamily="34" charset="0"/>
        </a:defRPr>
      </a:pPr>
      <a:endParaRPr lang="uk-UA"/>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55051562022594"/>
          <c:y val="0.14955918537032717"/>
          <c:w val="0.42961268945702707"/>
          <c:h val="0.83097686341840293"/>
        </c:manualLayout>
      </c:layout>
      <c:barChart>
        <c:barDir val="bar"/>
        <c:grouping val="clustered"/>
        <c:varyColors val="0"/>
        <c:ser>
          <c:idx val="0"/>
          <c:order val="0"/>
          <c:tx>
            <c:strRef>
              <c:f>Лист1!$B$1</c:f>
              <c:strCache>
                <c:ptCount val="1"/>
                <c:pt idx="0">
                  <c:v>Column1</c:v>
                </c:pt>
              </c:strCache>
            </c:strRef>
          </c:tx>
          <c:spPr>
            <a:solidFill>
              <a:srgbClr val="4472C4"/>
            </a:solidFill>
          </c:spPr>
          <c:invertIfNegative val="0"/>
          <c:dPt>
            <c:idx val="5"/>
            <c:invertIfNegative val="0"/>
            <c:bubble3D val="0"/>
            <c:extLst xmlns:c16r2="http://schemas.microsoft.com/office/drawing/2015/06/chart">
              <c:ext xmlns:c16="http://schemas.microsoft.com/office/drawing/2014/chart" uri="{C3380CC4-5D6E-409C-BE32-E72D297353CC}">
                <c16:uniqueId val="{00000000-3AE3-4CB6-9E12-446590530D12}"/>
              </c:ext>
            </c:extLst>
          </c:dPt>
          <c:dLbls>
            <c:spPr>
              <a:noFill/>
              <a:ln>
                <a:noFill/>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Лист1!$A$2:$A$12</c:f>
              <c:strCache>
                <c:ptCount val="11"/>
                <c:pt idx="0">
                  <c:v>Gratitude and recognition of heroism</c:v>
                </c:pt>
                <c:pt idx="1">
                  <c:v>Memory of the events and respect for the deceased</c:v>
                </c:pt>
                <c:pt idx="2">
                  <c:v>Responsibility for the future</c:v>
                </c:pt>
                <c:pt idx="3">
                  <c:v>Hope that such events will not happen again</c:v>
                </c:pt>
                <c:pt idx="4">
                  <c:v>Restoration of justice</c:v>
                </c:pt>
                <c:pt idx="5">
                  <c:v>Grief and longing for the victims</c:v>
                </c:pt>
                <c:pt idx="6">
                  <c:v>Awareness of historical significance</c:v>
                </c:pt>
                <c:pt idx="7">
                  <c:v>Sense of belonging to a community</c:v>
                </c:pt>
                <c:pt idx="8">
                  <c:v>Determination in the correctness of one's own choice</c:v>
                </c:pt>
                <c:pt idx="9">
                  <c:v>Other</c:v>
                </c:pt>
                <c:pt idx="10">
                  <c:v>Difficult to answer </c:v>
                </c:pt>
              </c:strCache>
            </c:strRef>
          </c:cat>
          <c:val>
            <c:numRef>
              <c:f>Лист1!$B$2:$B$12</c:f>
              <c:numCache>
                <c:formatCode>0</c:formatCode>
                <c:ptCount val="11"/>
                <c:pt idx="0">
                  <c:v>65.101112042350593</c:v>
                </c:pt>
                <c:pt idx="1">
                  <c:v>49.763892895947798</c:v>
                </c:pt>
                <c:pt idx="2">
                  <c:v>28.686329222833798</c:v>
                </c:pt>
                <c:pt idx="3">
                  <c:v>28.4039492930394</c:v>
                </c:pt>
                <c:pt idx="4">
                  <c:v>24.334124885593202</c:v>
                </c:pt>
                <c:pt idx="5">
                  <c:v>21.246482325847602</c:v>
                </c:pt>
                <c:pt idx="6">
                  <c:v>16.844408004486301</c:v>
                </c:pt>
                <c:pt idx="7">
                  <c:v>4.9839153683810196</c:v>
                </c:pt>
                <c:pt idx="8">
                  <c:v>3.6362668548121202</c:v>
                </c:pt>
                <c:pt idx="9">
                  <c:v>0.53660461714329699</c:v>
                </c:pt>
                <c:pt idx="10">
                  <c:v>1.0077532956529101</c:v>
                </c:pt>
              </c:numCache>
            </c:numRef>
          </c:val>
          <c:extLst xmlns:c16r2="http://schemas.microsoft.com/office/drawing/2015/06/chart">
            <c:ext xmlns:c16="http://schemas.microsoft.com/office/drawing/2014/chart" uri="{C3380CC4-5D6E-409C-BE32-E72D297353CC}">
              <c16:uniqueId val="{00000001-0FD7-4AAF-838B-6B3052B433B0}"/>
            </c:ext>
          </c:extLst>
        </c:ser>
        <c:dLbls>
          <c:showLegendKey val="0"/>
          <c:showVal val="0"/>
          <c:showCatName val="0"/>
          <c:showSerName val="0"/>
          <c:showPercent val="0"/>
          <c:showBubbleSize val="0"/>
        </c:dLbls>
        <c:gapWidth val="30"/>
        <c:axId val="1214479728"/>
        <c:axId val="1214484080"/>
      </c:barChart>
      <c:catAx>
        <c:axId val="1214479728"/>
        <c:scaling>
          <c:orientation val="maxMin"/>
        </c:scaling>
        <c:delete val="0"/>
        <c:axPos val="l"/>
        <c:numFmt formatCode="General" sourceLinked="0"/>
        <c:majorTickMark val="out"/>
        <c:minorTickMark val="none"/>
        <c:tickLblPos val="nextTo"/>
        <c:txPr>
          <a:bodyPr/>
          <a:lstStyle/>
          <a:p>
            <a:pPr>
              <a:defRPr sz="1500">
                <a:latin typeface="Arial Narrow" panose="020B0606020202030204" pitchFamily="34" charset="0"/>
                <a:cs typeface="Arial" panose="020B0604020202020204" pitchFamily="34" charset="0"/>
              </a:defRPr>
            </a:pPr>
            <a:endParaRPr lang="uk-UA"/>
          </a:p>
        </c:txPr>
        <c:crossAx val="1214484080"/>
        <c:crosses val="autoZero"/>
        <c:auto val="1"/>
        <c:lblAlgn val="ctr"/>
        <c:lblOffset val="100"/>
        <c:noMultiLvlLbl val="0"/>
      </c:catAx>
      <c:valAx>
        <c:axId val="1214484080"/>
        <c:scaling>
          <c:orientation val="minMax"/>
          <c:max val="70"/>
        </c:scaling>
        <c:delete val="1"/>
        <c:axPos val="t"/>
        <c:numFmt formatCode="0" sourceLinked="0"/>
        <c:majorTickMark val="out"/>
        <c:minorTickMark val="none"/>
        <c:tickLblPos val="nextTo"/>
        <c:crossAx val="1214479728"/>
        <c:crosses val="autoZero"/>
        <c:crossBetween val="between"/>
      </c:valAx>
    </c:plotArea>
    <c:plotVisOnly val="1"/>
    <c:dispBlanksAs val="gap"/>
    <c:showDLblsOverMax val="0"/>
  </c:chart>
  <c:spPr>
    <a:ln>
      <a:noFill/>
    </a:ln>
  </c:spPr>
  <c:txPr>
    <a:bodyPr/>
    <a:lstStyle/>
    <a:p>
      <a:pPr>
        <a:defRPr sz="1800">
          <a:latin typeface="Arial" pitchFamily="34" charset="0"/>
          <a:cs typeface="Arial" pitchFamily="34" charset="0"/>
        </a:defRPr>
      </a:pPr>
      <a:endParaRPr lang="uk-UA"/>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55051562022594"/>
          <c:y val="0.14955918537032717"/>
          <c:w val="0.42961268945702707"/>
          <c:h val="0.83097686341840293"/>
        </c:manualLayout>
      </c:layout>
      <c:barChart>
        <c:barDir val="bar"/>
        <c:grouping val="clustered"/>
        <c:varyColors val="0"/>
        <c:ser>
          <c:idx val="0"/>
          <c:order val="0"/>
          <c:tx>
            <c:strRef>
              <c:f>Лист1!$B$1</c:f>
              <c:strCache>
                <c:ptCount val="1"/>
                <c:pt idx="0">
                  <c:v>Column1</c:v>
                </c:pt>
              </c:strCache>
            </c:strRef>
          </c:tx>
          <c:spPr>
            <a:solidFill>
              <a:srgbClr val="4472C4"/>
            </a:solidFill>
          </c:spPr>
          <c:invertIfNegative val="0"/>
          <c:dPt>
            <c:idx val="5"/>
            <c:invertIfNegative val="0"/>
            <c:bubble3D val="0"/>
            <c:extLst xmlns:c16r2="http://schemas.microsoft.com/office/drawing/2015/06/chart">
              <c:ext xmlns:c16="http://schemas.microsoft.com/office/drawing/2014/chart" uri="{C3380CC4-5D6E-409C-BE32-E72D297353CC}">
                <c16:uniqueId val="{00000000-3AE3-4CB6-9E12-446590530D12}"/>
              </c:ext>
            </c:extLst>
          </c:dPt>
          <c:dLbls>
            <c:spPr>
              <a:noFill/>
              <a:ln>
                <a:noFill/>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Лист1!$A$2:$A$14</c:f>
              <c:strCache>
                <c:ptCount val="13"/>
                <c:pt idx="0">
                  <c:v>Military heroism</c:v>
                </c:pt>
                <c:pt idx="1">
                  <c:v>Volunteering and rescuing ordinary citizens</c:v>
                </c:pt>
                <c:pt idx="2">
                  <c:v>Fundraising for the army</c:v>
                </c:pt>
                <c:pt idx="3">
                  <c:v>Civilian resistance, including in occupied territories</c:v>
                </c:pt>
                <c:pt idx="4">
                  <c:v>Work and restoration of critical infrastructure under shelling</c:v>
                </c:pt>
                <c:pt idx="5">
                  <c:v>Assistance to refugees and internally displaced persons</c:v>
                </c:pt>
                <c:pt idx="6">
                  <c:v>International support from partner countries</c:v>
                </c:pt>
                <c:pt idx="7">
                  <c:v>Participation of foreign citizens in Ukraine's defense</c:v>
                </c:pt>
                <c:pt idx="8">
                  <c:v>Participation of women in the defense of the country</c:v>
                </c:pt>
                <c:pt idx="9">
                  <c:v>Solidarity and support from citizens of other countries</c:v>
                </c:pt>
                <c:pt idx="10">
                  <c:v>Everyday life in shelters</c:v>
                </c:pt>
                <c:pt idx="11">
                  <c:v>Other</c:v>
                </c:pt>
                <c:pt idx="12">
                  <c:v>Difficult to answer  </c:v>
                </c:pt>
              </c:strCache>
            </c:strRef>
          </c:cat>
          <c:val>
            <c:numRef>
              <c:f>Лист1!$B$2:$B$14</c:f>
              <c:numCache>
                <c:formatCode>0</c:formatCode>
                <c:ptCount val="13"/>
                <c:pt idx="0">
                  <c:v>66.411864421087799</c:v>
                </c:pt>
                <c:pt idx="1">
                  <c:v>59.294098058848398</c:v>
                </c:pt>
                <c:pt idx="2">
                  <c:v>28.320838325115599</c:v>
                </c:pt>
                <c:pt idx="3">
                  <c:v>23.850999077797798</c:v>
                </c:pt>
                <c:pt idx="4">
                  <c:v>23.526346426327901</c:v>
                </c:pt>
                <c:pt idx="5">
                  <c:v>15.406531171403399</c:v>
                </c:pt>
                <c:pt idx="6">
                  <c:v>12.6254792089017</c:v>
                </c:pt>
                <c:pt idx="7">
                  <c:v>9.9914660026969297</c:v>
                </c:pt>
                <c:pt idx="8">
                  <c:v>9.16112463723106</c:v>
                </c:pt>
                <c:pt idx="9">
                  <c:v>3.9747299742917299</c:v>
                </c:pt>
                <c:pt idx="10">
                  <c:v>2.3732688497518701</c:v>
                </c:pt>
                <c:pt idx="11">
                  <c:v>1.0260650548758301</c:v>
                </c:pt>
                <c:pt idx="12">
                  <c:v>1.40121156456784</c:v>
                </c:pt>
              </c:numCache>
            </c:numRef>
          </c:val>
          <c:extLst xmlns:c16r2="http://schemas.microsoft.com/office/drawing/2015/06/chart">
            <c:ext xmlns:c16="http://schemas.microsoft.com/office/drawing/2014/chart" uri="{C3380CC4-5D6E-409C-BE32-E72D297353CC}">
              <c16:uniqueId val="{00000001-0FD7-4AAF-838B-6B3052B433B0}"/>
            </c:ext>
          </c:extLst>
        </c:ser>
        <c:dLbls>
          <c:showLegendKey val="0"/>
          <c:showVal val="0"/>
          <c:showCatName val="0"/>
          <c:showSerName val="0"/>
          <c:showPercent val="0"/>
          <c:showBubbleSize val="0"/>
        </c:dLbls>
        <c:gapWidth val="30"/>
        <c:axId val="1214459056"/>
        <c:axId val="1149519312"/>
      </c:barChart>
      <c:catAx>
        <c:axId val="1214459056"/>
        <c:scaling>
          <c:orientation val="maxMin"/>
        </c:scaling>
        <c:delete val="0"/>
        <c:axPos val="l"/>
        <c:numFmt formatCode="General" sourceLinked="0"/>
        <c:majorTickMark val="out"/>
        <c:minorTickMark val="none"/>
        <c:tickLblPos val="nextTo"/>
        <c:txPr>
          <a:bodyPr/>
          <a:lstStyle/>
          <a:p>
            <a:pPr>
              <a:defRPr sz="1500">
                <a:latin typeface="Arial Narrow" panose="020B0606020202030204" pitchFamily="34" charset="0"/>
                <a:cs typeface="Arial" panose="020B0604020202020204" pitchFamily="34" charset="0"/>
              </a:defRPr>
            </a:pPr>
            <a:endParaRPr lang="uk-UA"/>
          </a:p>
        </c:txPr>
        <c:crossAx val="1149519312"/>
        <c:crosses val="autoZero"/>
        <c:auto val="1"/>
        <c:lblAlgn val="ctr"/>
        <c:lblOffset val="100"/>
        <c:noMultiLvlLbl val="0"/>
      </c:catAx>
      <c:valAx>
        <c:axId val="1149519312"/>
        <c:scaling>
          <c:orientation val="minMax"/>
          <c:max val="70"/>
        </c:scaling>
        <c:delete val="1"/>
        <c:axPos val="t"/>
        <c:numFmt formatCode="0" sourceLinked="0"/>
        <c:majorTickMark val="out"/>
        <c:minorTickMark val="none"/>
        <c:tickLblPos val="nextTo"/>
        <c:crossAx val="1214459056"/>
        <c:crosses val="autoZero"/>
        <c:crossBetween val="between"/>
      </c:valAx>
    </c:plotArea>
    <c:plotVisOnly val="1"/>
    <c:dispBlanksAs val="gap"/>
    <c:showDLblsOverMax val="0"/>
  </c:chart>
  <c:spPr>
    <a:ln>
      <a:noFill/>
    </a:ln>
  </c:spPr>
  <c:txPr>
    <a:bodyPr/>
    <a:lstStyle/>
    <a:p>
      <a:pPr>
        <a:defRPr sz="1800">
          <a:latin typeface="Arial" pitchFamily="34" charset="0"/>
          <a:cs typeface="Arial" pitchFamily="34" charset="0"/>
        </a:defRPr>
      </a:pPr>
      <a:endParaRPr lang="uk-UA"/>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55051562022594"/>
          <c:y val="0.14955918537032717"/>
          <c:w val="0.42961268945702707"/>
          <c:h val="0.83097686341840293"/>
        </c:manualLayout>
      </c:layout>
      <c:barChart>
        <c:barDir val="bar"/>
        <c:grouping val="clustered"/>
        <c:varyColors val="0"/>
        <c:ser>
          <c:idx val="0"/>
          <c:order val="0"/>
          <c:tx>
            <c:strRef>
              <c:f>Лист1!$B$1</c:f>
              <c:strCache>
                <c:ptCount val="1"/>
                <c:pt idx="0">
                  <c:v>Column1</c:v>
                </c:pt>
              </c:strCache>
            </c:strRef>
          </c:tx>
          <c:spPr>
            <a:solidFill>
              <a:srgbClr val="4472C4"/>
            </a:solidFill>
          </c:spPr>
          <c:invertIfNegative val="0"/>
          <c:dPt>
            <c:idx val="5"/>
            <c:invertIfNegative val="0"/>
            <c:bubble3D val="0"/>
            <c:extLst xmlns:c16r2="http://schemas.microsoft.com/office/drawing/2015/06/chart">
              <c:ext xmlns:c16="http://schemas.microsoft.com/office/drawing/2014/chart" uri="{C3380CC4-5D6E-409C-BE32-E72D297353CC}">
                <c16:uniqueId val="{00000000-3AE3-4CB6-9E12-446590530D12}"/>
              </c:ext>
            </c:extLst>
          </c:dPt>
          <c:dLbls>
            <c:spPr>
              <a:noFill/>
              <a:ln>
                <a:noFill/>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Лист1!$A$2:$A$17</c:f>
              <c:strCache>
                <c:ptCount val="16"/>
                <c:pt idx="0">
                  <c:v>Implementation of support and assistance programs for families of the fallen</c:v>
                </c:pt>
                <c:pt idx="1">
                  <c:v>Production of documentary and feature films</c:v>
                </c:pt>
                <c:pt idx="2">
                  <c:v>Creation of a museum or thematic exhibitions</c:v>
                </c:pt>
                <c:pt idx="3">
                  <c:v>Establishment of a Memory Park</c:v>
                </c:pt>
                <c:pt idx="4">
                  <c:v>Installation of a monument or sculpture</c:v>
                </c:pt>
                <c:pt idx="5">
                  <c:v>Scholarships for children and youth in honour of the fallen</c:v>
                </c:pt>
                <c:pt idx="6">
                  <c:v>Introduction of a nationwide memory lesson</c:v>
                </c:pt>
                <c:pt idx="7">
                  <c:v>Creation of a Digital Memorial or archive</c:v>
                </c:pt>
                <c:pt idx="8">
                  <c:v>Establishment of a Memory Alley (informational banners)</c:v>
                </c:pt>
                <c:pt idx="9">
                  <c:v>Educational courses in schools and universities</c:v>
                </c:pt>
                <c:pt idx="10">
                  <c:v>Programs for visiting war memorial sites</c:v>
                </c:pt>
                <c:pt idx="11">
                  <c:v>Renaming of streets</c:v>
                </c:pt>
                <c:pt idx="12">
                  <c:v>Sports competitions in honour of the fallen</c:v>
                </c:pt>
                <c:pt idx="13">
                  <c:v>Themed tours in memory of the fallen</c:v>
                </c:pt>
                <c:pt idx="14">
                  <c:v>Other</c:v>
                </c:pt>
                <c:pt idx="15">
                  <c:v>Difficult to answer </c:v>
                </c:pt>
              </c:strCache>
            </c:strRef>
          </c:cat>
          <c:val>
            <c:numRef>
              <c:f>Лист1!$B$2:$B$17</c:f>
              <c:numCache>
                <c:formatCode>0</c:formatCode>
                <c:ptCount val="16"/>
                <c:pt idx="0">
                  <c:v>51.664078763417898</c:v>
                </c:pt>
                <c:pt idx="1">
                  <c:v>48.263415507451001</c:v>
                </c:pt>
                <c:pt idx="2">
                  <c:v>36.234323657664497</c:v>
                </c:pt>
                <c:pt idx="3">
                  <c:v>35.444120591566801</c:v>
                </c:pt>
                <c:pt idx="4">
                  <c:v>34.422261707458901</c:v>
                </c:pt>
                <c:pt idx="5">
                  <c:v>29.7222254962135</c:v>
                </c:pt>
                <c:pt idx="6">
                  <c:v>26.3000208893646</c:v>
                </c:pt>
                <c:pt idx="7">
                  <c:v>24.788764362055801</c:v>
                </c:pt>
                <c:pt idx="8">
                  <c:v>23.668946158752501</c:v>
                </c:pt>
                <c:pt idx="9">
                  <c:v>21.255319931055599</c:v>
                </c:pt>
                <c:pt idx="10">
                  <c:v>13.2129762236027</c:v>
                </c:pt>
                <c:pt idx="11">
                  <c:v>13.1845643626911</c:v>
                </c:pt>
                <c:pt idx="12">
                  <c:v>10.2248771709025</c:v>
                </c:pt>
                <c:pt idx="13">
                  <c:v>9.3575686190755505</c:v>
                </c:pt>
                <c:pt idx="14">
                  <c:v>1.21050937443017</c:v>
                </c:pt>
                <c:pt idx="15">
                  <c:v>1.4780085178340501</c:v>
                </c:pt>
              </c:numCache>
            </c:numRef>
          </c:val>
          <c:extLst xmlns:c16r2="http://schemas.microsoft.com/office/drawing/2015/06/chart">
            <c:ext xmlns:c16="http://schemas.microsoft.com/office/drawing/2014/chart" uri="{C3380CC4-5D6E-409C-BE32-E72D297353CC}">
              <c16:uniqueId val="{00000001-0FD7-4AAF-838B-6B3052B433B0}"/>
            </c:ext>
          </c:extLst>
        </c:ser>
        <c:dLbls>
          <c:showLegendKey val="0"/>
          <c:showVal val="0"/>
          <c:showCatName val="0"/>
          <c:showSerName val="0"/>
          <c:showPercent val="0"/>
          <c:showBubbleSize val="0"/>
        </c:dLbls>
        <c:gapWidth val="30"/>
        <c:axId val="1149526384"/>
        <c:axId val="1149523120"/>
      </c:barChart>
      <c:catAx>
        <c:axId val="1149526384"/>
        <c:scaling>
          <c:orientation val="maxMin"/>
        </c:scaling>
        <c:delete val="0"/>
        <c:axPos val="l"/>
        <c:numFmt formatCode="General" sourceLinked="0"/>
        <c:majorTickMark val="out"/>
        <c:minorTickMark val="none"/>
        <c:tickLblPos val="nextTo"/>
        <c:txPr>
          <a:bodyPr/>
          <a:lstStyle/>
          <a:p>
            <a:pPr>
              <a:defRPr sz="1400">
                <a:latin typeface="Arial Narrow" panose="020B0606020202030204" pitchFamily="34" charset="0"/>
                <a:cs typeface="Arial" panose="020B0604020202020204" pitchFamily="34" charset="0"/>
              </a:defRPr>
            </a:pPr>
            <a:endParaRPr lang="uk-UA"/>
          </a:p>
        </c:txPr>
        <c:crossAx val="1149523120"/>
        <c:crosses val="autoZero"/>
        <c:auto val="1"/>
        <c:lblAlgn val="ctr"/>
        <c:lblOffset val="100"/>
        <c:noMultiLvlLbl val="0"/>
      </c:catAx>
      <c:valAx>
        <c:axId val="1149523120"/>
        <c:scaling>
          <c:orientation val="minMax"/>
          <c:max val="70"/>
        </c:scaling>
        <c:delete val="1"/>
        <c:axPos val="t"/>
        <c:numFmt formatCode="0" sourceLinked="0"/>
        <c:majorTickMark val="out"/>
        <c:minorTickMark val="none"/>
        <c:tickLblPos val="nextTo"/>
        <c:crossAx val="1149526384"/>
        <c:crosses val="autoZero"/>
        <c:crossBetween val="between"/>
      </c:valAx>
    </c:plotArea>
    <c:plotVisOnly val="1"/>
    <c:dispBlanksAs val="gap"/>
    <c:showDLblsOverMax val="0"/>
  </c:chart>
  <c:spPr>
    <a:ln>
      <a:noFill/>
    </a:ln>
  </c:spPr>
  <c:txPr>
    <a:bodyPr/>
    <a:lstStyle/>
    <a:p>
      <a:pPr>
        <a:defRPr sz="1800">
          <a:latin typeface="Arial" pitchFamily="34" charset="0"/>
          <a:cs typeface="Arial" pitchFamily="34" charset="0"/>
        </a:defRPr>
      </a:pPr>
      <a:endParaRPr lang="uk-UA"/>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55051562022594"/>
          <c:y val="0.14955918537032717"/>
          <c:w val="0.42961268945702707"/>
          <c:h val="0.83097686341840293"/>
        </c:manualLayout>
      </c:layout>
      <c:barChart>
        <c:barDir val="bar"/>
        <c:grouping val="clustered"/>
        <c:varyColors val="0"/>
        <c:ser>
          <c:idx val="0"/>
          <c:order val="0"/>
          <c:tx>
            <c:strRef>
              <c:f>Лист1!$B$1</c:f>
              <c:strCache>
                <c:ptCount val="1"/>
                <c:pt idx="0">
                  <c:v>Column1</c:v>
                </c:pt>
              </c:strCache>
            </c:strRef>
          </c:tx>
          <c:spPr>
            <a:solidFill>
              <a:srgbClr val="4472C4"/>
            </a:solidFill>
          </c:spPr>
          <c:invertIfNegative val="0"/>
          <c:dPt>
            <c:idx val="5"/>
            <c:invertIfNegative val="0"/>
            <c:bubble3D val="0"/>
            <c:extLst xmlns:c16r2="http://schemas.microsoft.com/office/drawing/2015/06/chart">
              <c:ext xmlns:c16="http://schemas.microsoft.com/office/drawing/2014/chart" uri="{C3380CC4-5D6E-409C-BE32-E72D297353CC}">
                <c16:uniqueId val="{00000000-3AE3-4CB6-9E12-446590530D12}"/>
              </c:ext>
            </c:extLst>
          </c:dPt>
          <c:dLbls>
            <c:spPr>
              <a:noFill/>
              <a:ln>
                <a:noFill/>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Лист1!$A$2:$A$16</c:f>
              <c:strCache>
                <c:ptCount val="15"/>
                <c:pt idx="0">
                  <c:v>Burial sites of the deceased</c:v>
                </c:pt>
                <c:pt idx="1">
                  <c:v>Opening of a memorial site or object</c:v>
                </c:pt>
                <c:pt idx="2">
                  <c:v>Burial or commemoration sites of loved ones in other regions</c:v>
                </c:pt>
                <c:pt idx="3">
                  <c:v>Public events at symbolic locations</c:v>
                </c:pt>
                <c:pt idx="4">
                  <c:v>Museum exhibitions and displays</c:v>
                </c:pt>
                <c:pt idx="5">
                  <c:v>Artistic events (film screenings, performances, and concerts)</c:v>
                </c:pt>
                <c:pt idx="6">
                  <c:v>Meetings of people with similar experiences</c:v>
                </c:pt>
                <c:pt idx="7">
                  <c:v>Religious events</c:v>
                </c:pt>
                <c:pt idx="8">
                  <c:v>Educational events</c:v>
                </c:pt>
                <c:pt idx="9">
                  <c:v>Themed tours</c:v>
                </c:pt>
                <c:pt idx="10">
                  <c:v>Sports events</c:v>
                </c:pt>
                <c:pt idx="11">
                  <c:v>Online events</c:v>
                </c:pt>
                <c:pt idx="12">
                  <c:v>Other</c:v>
                </c:pt>
                <c:pt idx="13">
                  <c:v>I will not participate in such events</c:v>
                </c:pt>
                <c:pt idx="14">
                  <c:v>Difficult to answer </c:v>
                </c:pt>
              </c:strCache>
            </c:strRef>
          </c:cat>
          <c:val>
            <c:numRef>
              <c:f>Лист1!$B$2:$B$16</c:f>
              <c:numCache>
                <c:formatCode>0</c:formatCode>
                <c:ptCount val="15"/>
                <c:pt idx="0">
                  <c:v>64.404692505368502</c:v>
                </c:pt>
                <c:pt idx="1">
                  <c:v>38.898082031377101</c:v>
                </c:pt>
                <c:pt idx="2">
                  <c:v>22.568499577926499</c:v>
                </c:pt>
                <c:pt idx="3">
                  <c:v>19.826691230715898</c:v>
                </c:pt>
                <c:pt idx="4">
                  <c:v>16.713929939541298</c:v>
                </c:pt>
                <c:pt idx="5">
                  <c:v>11.4051556719742</c:v>
                </c:pt>
                <c:pt idx="6">
                  <c:v>8.5630653267904009</c:v>
                </c:pt>
                <c:pt idx="7">
                  <c:v>8.2196445530522801</c:v>
                </c:pt>
                <c:pt idx="8">
                  <c:v>6.6923577491203696</c:v>
                </c:pt>
                <c:pt idx="9">
                  <c:v>5.6496912752163997</c:v>
                </c:pt>
                <c:pt idx="10">
                  <c:v>4.8968286144056696</c:v>
                </c:pt>
                <c:pt idx="11">
                  <c:v>3.0333572326871301</c:v>
                </c:pt>
                <c:pt idx="12">
                  <c:v>1.1642715296621899</c:v>
                </c:pt>
                <c:pt idx="13">
                  <c:v>2.4121706773350402</c:v>
                </c:pt>
                <c:pt idx="14">
                  <c:v>1.57732913644322</c:v>
                </c:pt>
              </c:numCache>
            </c:numRef>
          </c:val>
          <c:extLst xmlns:c16r2="http://schemas.microsoft.com/office/drawing/2015/06/chart">
            <c:ext xmlns:c16="http://schemas.microsoft.com/office/drawing/2014/chart" uri="{C3380CC4-5D6E-409C-BE32-E72D297353CC}">
              <c16:uniqueId val="{00000001-0FD7-4AAF-838B-6B3052B433B0}"/>
            </c:ext>
          </c:extLst>
        </c:ser>
        <c:dLbls>
          <c:showLegendKey val="0"/>
          <c:showVal val="0"/>
          <c:showCatName val="0"/>
          <c:showSerName val="0"/>
          <c:showPercent val="0"/>
          <c:showBubbleSize val="0"/>
        </c:dLbls>
        <c:gapWidth val="30"/>
        <c:axId val="1215713936"/>
        <c:axId val="1215704144"/>
      </c:barChart>
      <c:catAx>
        <c:axId val="1215713936"/>
        <c:scaling>
          <c:orientation val="maxMin"/>
        </c:scaling>
        <c:delete val="0"/>
        <c:axPos val="l"/>
        <c:numFmt formatCode="General" sourceLinked="0"/>
        <c:majorTickMark val="out"/>
        <c:minorTickMark val="none"/>
        <c:tickLblPos val="nextTo"/>
        <c:txPr>
          <a:bodyPr/>
          <a:lstStyle/>
          <a:p>
            <a:pPr>
              <a:defRPr sz="1400">
                <a:latin typeface="Arial Narrow" panose="020B0606020202030204" pitchFamily="34" charset="0"/>
                <a:cs typeface="Arial" panose="020B0604020202020204" pitchFamily="34" charset="0"/>
              </a:defRPr>
            </a:pPr>
            <a:endParaRPr lang="uk-UA"/>
          </a:p>
        </c:txPr>
        <c:crossAx val="1215704144"/>
        <c:crosses val="autoZero"/>
        <c:auto val="1"/>
        <c:lblAlgn val="ctr"/>
        <c:lblOffset val="100"/>
        <c:noMultiLvlLbl val="0"/>
      </c:catAx>
      <c:valAx>
        <c:axId val="1215704144"/>
        <c:scaling>
          <c:orientation val="minMax"/>
          <c:max val="70"/>
        </c:scaling>
        <c:delete val="1"/>
        <c:axPos val="t"/>
        <c:numFmt formatCode="0" sourceLinked="0"/>
        <c:majorTickMark val="out"/>
        <c:minorTickMark val="none"/>
        <c:tickLblPos val="nextTo"/>
        <c:crossAx val="1215713936"/>
        <c:crosses val="autoZero"/>
        <c:crossBetween val="between"/>
      </c:valAx>
    </c:plotArea>
    <c:plotVisOnly val="1"/>
    <c:dispBlanksAs val="gap"/>
    <c:showDLblsOverMax val="0"/>
  </c:chart>
  <c:spPr>
    <a:ln>
      <a:noFill/>
    </a:ln>
  </c:spPr>
  <c:txPr>
    <a:bodyPr/>
    <a:lstStyle/>
    <a:p>
      <a:pPr>
        <a:defRPr sz="1800">
          <a:latin typeface="Arial" pitchFamily="34" charset="0"/>
          <a:cs typeface="Arial" pitchFamily="34" charset="0"/>
        </a:defRPr>
      </a:pPr>
      <a:endParaRPr lang="uk-UA"/>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9155064309987"/>
          <c:y val="0.15835505836382141"/>
          <c:w val="0.40802031686889528"/>
          <c:h val="0.55064617443622799"/>
        </c:manualLayout>
      </c:layout>
      <c:pieChart>
        <c:varyColors val="1"/>
        <c:ser>
          <c:idx val="0"/>
          <c:order val="0"/>
          <c:tx>
            <c:strRef>
              <c:f>Лист1!$B$1</c:f>
              <c:strCache>
                <c:ptCount val="1"/>
                <c:pt idx="0">
                  <c:v>Продажи</c:v>
                </c:pt>
              </c:strCache>
            </c:strRef>
          </c:tx>
          <c:dPt>
            <c:idx val="0"/>
            <c:bubble3D val="0"/>
            <c:spPr>
              <a:solidFill>
                <a:srgbClr val="2E75B6"/>
              </a:solidFill>
            </c:spPr>
            <c:extLst xmlns:c16r2="http://schemas.microsoft.com/office/drawing/2015/06/chart">
              <c:ext xmlns:c16="http://schemas.microsoft.com/office/drawing/2014/chart" uri="{C3380CC4-5D6E-409C-BE32-E72D297353CC}">
                <c16:uniqueId val="{00000001-30A9-418B-A3F1-CB48375415AD}"/>
              </c:ext>
            </c:extLst>
          </c:dPt>
          <c:dPt>
            <c:idx val="1"/>
            <c:bubble3D val="0"/>
            <c:spPr>
              <a:solidFill>
                <a:srgbClr val="9DC3E6"/>
              </a:solidFill>
            </c:spPr>
            <c:extLst xmlns:c16r2="http://schemas.microsoft.com/office/drawing/2015/06/chart">
              <c:ext xmlns:c16="http://schemas.microsoft.com/office/drawing/2014/chart" uri="{C3380CC4-5D6E-409C-BE32-E72D297353CC}">
                <c16:uniqueId val="{00000003-30A9-418B-A3F1-CB48375415AD}"/>
              </c:ext>
            </c:extLst>
          </c:dPt>
          <c:dPt>
            <c:idx val="2"/>
            <c:bubble3D val="0"/>
            <c:spPr>
              <a:solidFill>
                <a:srgbClr val="F4B183"/>
              </a:solidFill>
            </c:spPr>
            <c:extLst xmlns:c16r2="http://schemas.microsoft.com/office/drawing/2015/06/chart">
              <c:ext xmlns:c16="http://schemas.microsoft.com/office/drawing/2014/chart" uri="{C3380CC4-5D6E-409C-BE32-E72D297353CC}">
                <c16:uniqueId val="{00000005-30A9-418B-A3F1-CB48375415AD}"/>
              </c:ext>
            </c:extLst>
          </c:dPt>
          <c:dPt>
            <c:idx val="3"/>
            <c:bubble3D val="0"/>
            <c:spPr>
              <a:solidFill>
                <a:srgbClr val="FA8736"/>
              </a:solidFill>
            </c:spPr>
            <c:extLst xmlns:c16r2="http://schemas.microsoft.com/office/drawing/2015/06/chart">
              <c:ext xmlns:c16="http://schemas.microsoft.com/office/drawing/2014/chart" uri="{C3380CC4-5D6E-409C-BE32-E72D297353CC}">
                <c16:uniqueId val="{00000007-30A9-418B-A3F1-CB48375415AD}"/>
              </c:ext>
            </c:extLst>
          </c:dPt>
          <c:dPt>
            <c:idx val="4"/>
            <c:bubble3D val="0"/>
            <c:spPr>
              <a:solidFill>
                <a:schemeClr val="bg1">
                  <a:lumMod val="95000"/>
                </a:schemeClr>
              </a:solidFill>
            </c:spPr>
            <c:extLst xmlns:c16r2="http://schemas.microsoft.com/office/drawing/2015/06/chart">
              <c:ext xmlns:c16="http://schemas.microsoft.com/office/drawing/2014/chart" uri="{C3380CC4-5D6E-409C-BE32-E72D297353CC}">
                <c16:uniqueId val="{00000000-F163-4965-BB0B-F49F393027B6}"/>
              </c:ext>
            </c:extLst>
          </c:dPt>
          <c:dLbls>
            <c:dLbl>
              <c:idx val="0"/>
              <c:spPr>
                <a:noFill/>
                <a:ln>
                  <a:noFill/>
                </a:ln>
                <a:effectLst/>
              </c:spPr>
              <c:txPr>
                <a:bodyPr wrap="square" lIns="38100" tIns="19050" rIns="38100" bIns="19050" anchor="ctr">
                  <a:spAutoFit/>
                </a:bodyPr>
                <a:lstStyle/>
                <a:p>
                  <a:pPr>
                    <a:defRPr b="1">
                      <a:solidFill>
                        <a:schemeClr val="bg1"/>
                      </a:solidFill>
                    </a:defRPr>
                  </a:pPr>
                  <a:endParaRPr lang="uk-UA"/>
                </a:p>
              </c:txPr>
              <c:dLblPos val="bestFit"/>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b="1"/>
                </a:pPr>
                <a:endParaRPr lang="uk-UA"/>
              </a:p>
            </c:txPr>
            <c:dLblPos val="bestFit"/>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Лист1!$A$2:$A$6</c:f>
              <c:strCache>
                <c:ptCount val="5"/>
                <c:pt idx="0">
                  <c:v>Absolutely yes</c:v>
                </c:pt>
                <c:pt idx="1">
                  <c:v>Rather yes</c:v>
                </c:pt>
                <c:pt idx="2">
                  <c:v>Rather no</c:v>
                </c:pt>
                <c:pt idx="3">
                  <c:v>Absolutely no</c:v>
                </c:pt>
                <c:pt idx="4">
                  <c:v>Difficult to answer </c:v>
                </c:pt>
              </c:strCache>
            </c:strRef>
          </c:cat>
          <c:val>
            <c:numRef>
              <c:f>Лист1!$B$2:$B$6</c:f>
              <c:numCache>
                <c:formatCode>0</c:formatCode>
                <c:ptCount val="5"/>
                <c:pt idx="0">
                  <c:v>28.932717828904401</c:v>
                </c:pt>
                <c:pt idx="1">
                  <c:v>38.726278469274597</c:v>
                </c:pt>
                <c:pt idx="2">
                  <c:v>16.032798261660002</c:v>
                </c:pt>
                <c:pt idx="3">
                  <c:v>10.795375861918</c:v>
                </c:pt>
                <c:pt idx="4">
                  <c:v>5.5128295782424797</c:v>
                </c:pt>
              </c:numCache>
            </c:numRef>
          </c:val>
          <c:extLst xmlns:c16r2="http://schemas.microsoft.com/office/drawing/2015/06/chart">
            <c:ext xmlns:c16="http://schemas.microsoft.com/office/drawing/2014/chart" uri="{C3380CC4-5D6E-409C-BE32-E72D297353CC}">
              <c16:uniqueId val="{0000000A-30A9-418B-A3F1-CB48375415AD}"/>
            </c:ext>
          </c:extLst>
        </c:ser>
        <c:dLbls>
          <c:dLblPos val="bestFit"/>
          <c:showLegendKey val="0"/>
          <c:showVal val="1"/>
          <c:showCatName val="0"/>
          <c:showSerName val="0"/>
          <c:showPercent val="0"/>
          <c:showBubbleSize val="0"/>
          <c:showLeaderLines val="1"/>
        </c:dLbls>
        <c:firstSliceAng val="0"/>
      </c:pieChart>
    </c:plotArea>
    <c:legend>
      <c:legendPos val="r"/>
      <c:layout>
        <c:manualLayout>
          <c:xMode val="edge"/>
          <c:yMode val="edge"/>
          <c:x val="0.589786992235242"/>
          <c:y val="0.13862089705621689"/>
          <c:w val="0.30291249842689721"/>
          <c:h val="0.5492058497258564"/>
        </c:manualLayout>
      </c:layout>
      <c:overlay val="0"/>
      <c:txPr>
        <a:bodyPr/>
        <a:lstStyle/>
        <a:p>
          <a:pPr>
            <a:defRPr lang="ru-RU" sz="1400"/>
          </a:pPr>
          <a:endParaRPr lang="uk-UA"/>
        </a:p>
      </c:txPr>
    </c:legend>
    <c:plotVisOnly val="1"/>
    <c:dispBlanksAs val="zero"/>
    <c:showDLblsOverMax val="0"/>
  </c:chart>
  <c:txPr>
    <a:bodyPr/>
    <a:lstStyle/>
    <a:p>
      <a:pPr>
        <a:defRPr sz="1400">
          <a:latin typeface="Arial Narrow" panose="020B0606020202030204" pitchFamily="34" charset="0"/>
        </a:defRPr>
      </a:pPr>
      <a:endParaRPr lang="uk-UA"/>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12219939453879"/>
          <c:y val="0.10478919915795173"/>
          <c:w val="0.40802031686889528"/>
          <c:h val="0.55064617443622799"/>
        </c:manualLayout>
      </c:layout>
      <c:pieChart>
        <c:varyColors val="1"/>
        <c:ser>
          <c:idx val="0"/>
          <c:order val="0"/>
          <c:tx>
            <c:strRef>
              <c:f>Лист1!$B$1</c:f>
              <c:strCache>
                <c:ptCount val="1"/>
                <c:pt idx="0">
                  <c:v>Продажи</c:v>
                </c:pt>
              </c:strCache>
            </c:strRef>
          </c:tx>
          <c:dPt>
            <c:idx val="0"/>
            <c:bubble3D val="0"/>
            <c:spPr>
              <a:solidFill>
                <a:srgbClr val="2E75B6"/>
              </a:solidFill>
            </c:spPr>
            <c:extLst xmlns:c16r2="http://schemas.microsoft.com/office/drawing/2015/06/chart">
              <c:ext xmlns:c16="http://schemas.microsoft.com/office/drawing/2014/chart" uri="{C3380CC4-5D6E-409C-BE32-E72D297353CC}">
                <c16:uniqueId val="{00000001-30A9-418B-A3F1-CB48375415AD}"/>
              </c:ext>
            </c:extLst>
          </c:dPt>
          <c:dPt>
            <c:idx val="1"/>
            <c:bubble3D val="0"/>
            <c:spPr>
              <a:solidFill>
                <a:srgbClr val="FA8736"/>
              </a:solidFill>
            </c:spPr>
            <c:extLst xmlns:c16r2="http://schemas.microsoft.com/office/drawing/2015/06/chart">
              <c:ext xmlns:c16="http://schemas.microsoft.com/office/drawing/2014/chart" uri="{C3380CC4-5D6E-409C-BE32-E72D297353CC}">
                <c16:uniqueId val="{00000003-30A9-418B-A3F1-CB48375415AD}"/>
              </c:ext>
            </c:extLst>
          </c:dPt>
          <c:dPt>
            <c:idx val="2"/>
            <c:bubble3D val="0"/>
            <c:spPr>
              <a:solidFill>
                <a:schemeClr val="bg1">
                  <a:lumMod val="95000"/>
                </a:schemeClr>
              </a:solidFill>
            </c:spPr>
            <c:extLst xmlns:c16r2="http://schemas.microsoft.com/office/drawing/2015/06/chart">
              <c:ext xmlns:c16="http://schemas.microsoft.com/office/drawing/2014/chart" uri="{C3380CC4-5D6E-409C-BE32-E72D297353CC}">
                <c16:uniqueId val="{00000005-30A9-418B-A3F1-CB48375415AD}"/>
              </c:ext>
            </c:extLst>
          </c:dPt>
          <c:dLbls>
            <c:dLbl>
              <c:idx val="0"/>
              <c:spPr>
                <a:noFill/>
                <a:ln>
                  <a:noFill/>
                </a:ln>
                <a:effectLst/>
              </c:spPr>
              <c:txPr>
                <a:bodyPr wrap="square" lIns="38100" tIns="19050" rIns="38100" bIns="19050" anchor="ctr">
                  <a:spAutoFit/>
                </a:bodyPr>
                <a:lstStyle/>
                <a:p>
                  <a:pPr>
                    <a:defRPr b="1">
                      <a:solidFill>
                        <a:schemeClr val="bg1"/>
                      </a:solidFill>
                    </a:defRPr>
                  </a:pPr>
                  <a:endParaRPr lang="uk-UA"/>
                </a:p>
              </c:txPr>
              <c:dLblPos val="bestFit"/>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b="1"/>
                </a:pPr>
                <a:endParaRPr lang="uk-UA"/>
              </a:p>
            </c:txPr>
            <c:dLblPos val="bestFit"/>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Лист1!$A$2:$A$4</c:f>
              <c:strCache>
                <c:ptCount val="3"/>
                <c:pt idx="0">
                  <c:v>A unified style should be established for tombstones, memorial plaques, and other commemorative objects</c:v>
                </c:pt>
                <c:pt idx="1">
                  <c:v>The style of tombstones, memorial plaques, and other commemorative objects should be chosen individually, based on personal preferences and financial means</c:v>
                </c:pt>
                <c:pt idx="2">
                  <c:v>Difficult to answer </c:v>
                </c:pt>
              </c:strCache>
            </c:strRef>
          </c:cat>
          <c:val>
            <c:numRef>
              <c:f>Лист1!$B$2:$B$4</c:f>
              <c:numCache>
                <c:formatCode>0</c:formatCode>
                <c:ptCount val="3"/>
                <c:pt idx="0">
                  <c:v>40.811157915060498</c:v>
                </c:pt>
                <c:pt idx="1">
                  <c:v>55.9531810913616</c:v>
                </c:pt>
                <c:pt idx="2">
                  <c:v>3.2356609935772398</c:v>
                </c:pt>
              </c:numCache>
            </c:numRef>
          </c:val>
          <c:extLst xmlns:c16r2="http://schemas.microsoft.com/office/drawing/2015/06/chart">
            <c:ext xmlns:c16="http://schemas.microsoft.com/office/drawing/2014/chart" uri="{C3380CC4-5D6E-409C-BE32-E72D297353CC}">
              <c16:uniqueId val="{0000000A-30A9-418B-A3F1-CB48375415AD}"/>
            </c:ext>
          </c:extLst>
        </c:ser>
        <c:dLbls>
          <c:dLblPos val="bestFit"/>
          <c:showLegendKey val="0"/>
          <c:showVal val="1"/>
          <c:showCatName val="0"/>
          <c:showSerName val="0"/>
          <c:showPercent val="0"/>
          <c:showBubbleSize val="0"/>
          <c:showLeaderLines val="1"/>
        </c:dLbls>
        <c:firstSliceAng val="0"/>
      </c:pieChart>
    </c:plotArea>
    <c:legend>
      <c:legendPos val="r"/>
      <c:layout>
        <c:manualLayout>
          <c:xMode val="edge"/>
          <c:yMode val="edge"/>
          <c:x val="1.12712137250224E-2"/>
          <c:y val="0.6824271223977264"/>
          <c:w val="0.97163751697599854"/>
          <c:h val="0.3175728776022736"/>
        </c:manualLayout>
      </c:layout>
      <c:overlay val="0"/>
      <c:txPr>
        <a:bodyPr/>
        <a:lstStyle/>
        <a:p>
          <a:pPr>
            <a:defRPr lang="ru-RU" sz="1400"/>
          </a:pPr>
          <a:endParaRPr lang="uk-UA"/>
        </a:p>
      </c:txPr>
    </c:legend>
    <c:plotVisOnly val="1"/>
    <c:dispBlanksAs val="zero"/>
    <c:showDLblsOverMax val="0"/>
  </c:chart>
  <c:txPr>
    <a:bodyPr/>
    <a:lstStyle/>
    <a:p>
      <a:pPr>
        <a:defRPr sz="1400">
          <a:latin typeface="Arial Narrow" panose="020B0606020202030204" pitchFamily="34" charset="0"/>
        </a:defRPr>
      </a:pPr>
      <a:endParaRPr lang="uk-UA"/>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5019873331051008"/>
          <c:y val="3.0598784013881577E-2"/>
          <c:w val="0.54980126668948981"/>
          <c:h val="0.94070081468088196"/>
        </c:manualLayout>
      </c:layout>
      <c:barChart>
        <c:barDir val="bar"/>
        <c:grouping val="percentStacked"/>
        <c:varyColors val="0"/>
        <c:ser>
          <c:idx val="0"/>
          <c:order val="0"/>
          <c:tx>
            <c:strRef>
              <c:f>Лист1!$B$1</c:f>
              <c:strCache>
                <c:ptCount val="1"/>
                <c:pt idx="0">
                  <c:v> Однозначно так</c:v>
                </c:pt>
              </c:strCache>
            </c:strRef>
          </c:tx>
          <c:spPr>
            <a:solidFill>
              <a:srgbClr val="2E75B6"/>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uk-UA"/>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Лист1!$A$2:$A$13</c:f>
              <c:strCache>
                <c:ptCount val="12"/>
                <c:pt idx="0">
                  <c:v>Kyiv</c:v>
                </c:pt>
                <c:pt idx="1">
                  <c:v>West</c:v>
                </c:pt>
                <c:pt idx="2">
                  <c:v>Front-line zones </c:v>
                </c:pt>
                <c:pt idx="3">
                  <c:v>De-occupied zones</c:v>
                </c:pt>
                <c:pt idx="4">
                  <c:v>Center</c:v>
                </c:pt>
                <c:pt idx="5">
                  <c:v>Hostilities zones </c:v>
                </c:pt>
                <c:pt idx="7">
                  <c:v>60+</c:v>
                </c:pt>
                <c:pt idx="8">
                  <c:v>50-59</c:v>
                </c:pt>
                <c:pt idx="9">
                  <c:v>40-49</c:v>
                </c:pt>
                <c:pt idx="10">
                  <c:v>30-39</c:v>
                </c:pt>
                <c:pt idx="11">
                  <c:v>18-29</c:v>
                </c:pt>
              </c:strCache>
            </c:strRef>
          </c:cat>
          <c:val>
            <c:numRef>
              <c:f>Лист1!$B$2:$B$13</c:f>
              <c:numCache>
                <c:formatCode>0</c:formatCode>
                <c:ptCount val="12"/>
                <c:pt idx="0">
                  <c:v>46.854694655628997</c:v>
                </c:pt>
                <c:pt idx="1">
                  <c:v>43.502794188558603</c:v>
                </c:pt>
                <c:pt idx="2">
                  <c:v>40.675257523895802</c:v>
                </c:pt>
                <c:pt idx="3">
                  <c:v>40.581538045467397</c:v>
                </c:pt>
                <c:pt idx="4">
                  <c:v>38.036366164490602</c:v>
                </c:pt>
                <c:pt idx="5">
                  <c:v>27.7480056551472</c:v>
                </c:pt>
                <c:pt idx="7">
                  <c:v>43.413852685973197</c:v>
                </c:pt>
                <c:pt idx="8">
                  <c:v>38.479168375413899</c:v>
                </c:pt>
                <c:pt idx="9">
                  <c:v>42.701984119294899</c:v>
                </c:pt>
                <c:pt idx="10">
                  <c:v>40.361963952087301</c:v>
                </c:pt>
                <c:pt idx="11">
                  <c:v>36.300485710592099</c:v>
                </c:pt>
              </c:numCache>
            </c:numRef>
          </c:val>
          <c:extLst xmlns:c16r2="http://schemas.microsoft.com/office/drawing/2015/06/chart">
            <c:ext xmlns:c16="http://schemas.microsoft.com/office/drawing/2014/chart" uri="{C3380CC4-5D6E-409C-BE32-E72D297353CC}">
              <c16:uniqueId val="{00000000-296D-4928-A908-AD3D8426D402}"/>
            </c:ext>
          </c:extLst>
        </c:ser>
        <c:ser>
          <c:idx val="1"/>
          <c:order val="1"/>
          <c:tx>
            <c:strRef>
              <c:f>Лист1!$C$1</c:f>
              <c:strCache>
                <c:ptCount val="1"/>
                <c:pt idx="0">
                  <c:v> Скоріше так</c:v>
                </c:pt>
              </c:strCache>
            </c:strRef>
          </c:tx>
          <c:spPr>
            <a:solidFill>
              <a:sysClr val="window" lastClr="FFFFFF">
                <a:lumMod val="95000"/>
              </a:sysClr>
            </a:solidFill>
            <a:ln>
              <a:noFill/>
            </a:ln>
          </c:spPr>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Лист1!$A$2:$A$13</c:f>
              <c:strCache>
                <c:ptCount val="12"/>
                <c:pt idx="0">
                  <c:v>Kyiv</c:v>
                </c:pt>
                <c:pt idx="1">
                  <c:v>West</c:v>
                </c:pt>
                <c:pt idx="2">
                  <c:v>Front-line zones </c:v>
                </c:pt>
                <c:pt idx="3">
                  <c:v>De-occupied zones</c:v>
                </c:pt>
                <c:pt idx="4">
                  <c:v>Center</c:v>
                </c:pt>
                <c:pt idx="5">
                  <c:v>Hostilities zones </c:v>
                </c:pt>
                <c:pt idx="7">
                  <c:v>60+</c:v>
                </c:pt>
                <c:pt idx="8">
                  <c:v>50-59</c:v>
                </c:pt>
                <c:pt idx="9">
                  <c:v>40-49</c:v>
                </c:pt>
                <c:pt idx="10">
                  <c:v>30-39</c:v>
                </c:pt>
                <c:pt idx="11">
                  <c:v>18-29</c:v>
                </c:pt>
              </c:strCache>
            </c:strRef>
          </c:cat>
          <c:val>
            <c:numRef>
              <c:f>Лист1!$C$2:$C$13</c:f>
              <c:numCache>
                <c:formatCode>0</c:formatCode>
                <c:ptCount val="12"/>
                <c:pt idx="0">
                  <c:v>3.21057884308936</c:v>
                </c:pt>
                <c:pt idx="1">
                  <c:v>2.9345230498643202</c:v>
                </c:pt>
                <c:pt idx="2">
                  <c:v>2.8022772658554498</c:v>
                </c:pt>
                <c:pt idx="3">
                  <c:v>4.7284429325748096</c:v>
                </c:pt>
                <c:pt idx="4">
                  <c:v>2.9718408111591099</c:v>
                </c:pt>
                <c:pt idx="5">
                  <c:v>2.36742528989187</c:v>
                </c:pt>
                <c:pt idx="7">
                  <c:v>4.4807165072087098</c:v>
                </c:pt>
                <c:pt idx="8">
                  <c:v>4.2768678137945599</c:v>
                </c:pt>
                <c:pt idx="9">
                  <c:v>2.9670201430389298</c:v>
                </c:pt>
                <c:pt idx="10">
                  <c:v>2.6503620381133799</c:v>
                </c:pt>
                <c:pt idx="11">
                  <c:v>0.76598423244643099</c:v>
                </c:pt>
              </c:numCache>
            </c:numRef>
          </c:val>
          <c:extLst xmlns:c16r2="http://schemas.microsoft.com/office/drawing/2015/06/chart">
            <c:ext xmlns:c16="http://schemas.microsoft.com/office/drawing/2014/chart" uri="{C3380CC4-5D6E-409C-BE32-E72D297353CC}">
              <c16:uniqueId val="{00000001-296D-4928-A908-AD3D8426D402}"/>
            </c:ext>
          </c:extLst>
        </c:ser>
        <c:ser>
          <c:idx val="2"/>
          <c:order val="2"/>
          <c:tx>
            <c:strRef>
              <c:f>Лист1!$D$1</c:f>
              <c:strCache>
                <c:ptCount val="1"/>
                <c:pt idx="0">
                  <c:v>Важко відповісти</c:v>
                </c:pt>
              </c:strCache>
            </c:strRef>
          </c:tx>
          <c:spPr>
            <a:solidFill>
              <a:srgbClr val="FA8736"/>
            </a:solidFill>
          </c:spPr>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Лист1!$A$2:$A$13</c:f>
              <c:strCache>
                <c:ptCount val="12"/>
                <c:pt idx="0">
                  <c:v>Kyiv</c:v>
                </c:pt>
                <c:pt idx="1">
                  <c:v>West</c:v>
                </c:pt>
                <c:pt idx="2">
                  <c:v>Front-line zones </c:v>
                </c:pt>
                <c:pt idx="3">
                  <c:v>De-occupied zones</c:v>
                </c:pt>
                <c:pt idx="4">
                  <c:v>Center</c:v>
                </c:pt>
                <c:pt idx="5">
                  <c:v>Hostilities zones </c:v>
                </c:pt>
                <c:pt idx="7">
                  <c:v>60+</c:v>
                </c:pt>
                <c:pt idx="8">
                  <c:v>50-59</c:v>
                </c:pt>
                <c:pt idx="9">
                  <c:v>40-49</c:v>
                </c:pt>
                <c:pt idx="10">
                  <c:v>30-39</c:v>
                </c:pt>
                <c:pt idx="11">
                  <c:v>18-29</c:v>
                </c:pt>
              </c:strCache>
            </c:strRef>
          </c:cat>
          <c:val>
            <c:numRef>
              <c:f>Лист1!$D$2:$D$13</c:f>
              <c:numCache>
                <c:formatCode>0</c:formatCode>
                <c:ptCount val="12"/>
                <c:pt idx="0">
                  <c:v>49.934726501281801</c:v>
                </c:pt>
                <c:pt idx="1">
                  <c:v>53.562682761577101</c:v>
                </c:pt>
                <c:pt idx="2">
                  <c:v>56.522465210248797</c:v>
                </c:pt>
                <c:pt idx="3">
                  <c:v>54.690019021957703</c:v>
                </c:pt>
                <c:pt idx="4">
                  <c:v>58.991793024350201</c:v>
                </c:pt>
                <c:pt idx="5">
                  <c:v>69.884569054960807</c:v>
                </c:pt>
                <c:pt idx="7">
                  <c:v>52.105430806818198</c:v>
                </c:pt>
                <c:pt idx="8">
                  <c:v>57.243963810791499</c:v>
                </c:pt>
                <c:pt idx="9">
                  <c:v>54.3309957376662</c:v>
                </c:pt>
                <c:pt idx="10">
                  <c:v>56.987674009799299</c:v>
                </c:pt>
                <c:pt idx="11">
                  <c:v>62.933530056961402</c:v>
                </c:pt>
              </c:numCache>
            </c:numRef>
          </c:val>
          <c:extLst xmlns:c16r2="http://schemas.microsoft.com/office/drawing/2015/06/chart">
            <c:ext xmlns:c16="http://schemas.microsoft.com/office/drawing/2014/chart" uri="{C3380CC4-5D6E-409C-BE32-E72D297353CC}">
              <c16:uniqueId val="{00000002-296D-4928-A908-AD3D8426D402}"/>
            </c:ext>
          </c:extLst>
        </c:ser>
        <c:dLbls>
          <c:dLblPos val="ctr"/>
          <c:showLegendKey val="0"/>
          <c:showVal val="1"/>
          <c:showCatName val="0"/>
          <c:showSerName val="0"/>
          <c:showPercent val="0"/>
          <c:showBubbleSize val="0"/>
        </c:dLbls>
        <c:gapWidth val="39"/>
        <c:overlap val="100"/>
        <c:axId val="1869613600"/>
        <c:axId val="1869595648"/>
      </c:barChart>
      <c:catAx>
        <c:axId val="1869613600"/>
        <c:scaling>
          <c:orientation val="maxMin"/>
        </c:scaling>
        <c:delete val="0"/>
        <c:axPos val="l"/>
        <c:numFmt formatCode="General" sourceLinked="0"/>
        <c:majorTickMark val="out"/>
        <c:minorTickMark val="none"/>
        <c:tickLblPos val="nextTo"/>
        <c:txPr>
          <a:bodyPr/>
          <a:lstStyle/>
          <a:p>
            <a:pPr algn="ctr">
              <a:defRPr/>
            </a:pPr>
            <a:endParaRPr lang="uk-UA"/>
          </a:p>
        </c:txPr>
        <c:crossAx val="1869595648"/>
        <c:crosses val="autoZero"/>
        <c:auto val="1"/>
        <c:lblAlgn val="ctr"/>
        <c:lblOffset val="100"/>
        <c:noMultiLvlLbl val="0"/>
      </c:catAx>
      <c:valAx>
        <c:axId val="1869595648"/>
        <c:scaling>
          <c:orientation val="minMax"/>
        </c:scaling>
        <c:delete val="1"/>
        <c:axPos val="t"/>
        <c:numFmt formatCode="0%" sourceLinked="1"/>
        <c:majorTickMark val="out"/>
        <c:minorTickMark val="none"/>
        <c:tickLblPos val="none"/>
        <c:crossAx val="1869613600"/>
        <c:crosses val="autoZero"/>
        <c:crossBetween val="between"/>
        <c:majorUnit val="0.5"/>
      </c:valAx>
    </c:plotArea>
    <c:plotVisOnly val="1"/>
    <c:dispBlanksAs val="gap"/>
    <c:showDLblsOverMax val="0"/>
  </c:chart>
  <c:txPr>
    <a:bodyPr/>
    <a:lstStyle/>
    <a:p>
      <a:pPr>
        <a:defRPr sz="1400" baseline="0">
          <a:latin typeface="Arial Narrow" panose="020B0606020202030204" pitchFamily="34" charset="0"/>
        </a:defRPr>
      </a:pPr>
      <a:endParaRPr lang="uk-UA"/>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55051562022594"/>
          <c:y val="0.14955918537032717"/>
          <c:w val="0.42961268945702707"/>
          <c:h val="0.83097686341840293"/>
        </c:manualLayout>
      </c:layout>
      <c:barChart>
        <c:barDir val="bar"/>
        <c:grouping val="clustered"/>
        <c:varyColors val="0"/>
        <c:ser>
          <c:idx val="0"/>
          <c:order val="0"/>
          <c:tx>
            <c:strRef>
              <c:f>Лист1!$B$1</c:f>
              <c:strCache>
                <c:ptCount val="1"/>
                <c:pt idx="0">
                  <c:v>Column1</c:v>
                </c:pt>
              </c:strCache>
            </c:strRef>
          </c:tx>
          <c:spPr>
            <a:solidFill>
              <a:srgbClr val="4472C4"/>
            </a:solidFill>
          </c:spPr>
          <c:invertIfNegative val="0"/>
          <c:dPt>
            <c:idx val="5"/>
            <c:invertIfNegative val="0"/>
            <c:bubble3D val="0"/>
            <c:extLst xmlns:c16r2="http://schemas.microsoft.com/office/drawing/2015/06/chart">
              <c:ext xmlns:c16="http://schemas.microsoft.com/office/drawing/2014/chart" uri="{C3380CC4-5D6E-409C-BE32-E72D297353CC}">
                <c16:uniqueId val="{00000000-3AE3-4CB6-9E12-446590530D12}"/>
              </c:ext>
            </c:extLst>
          </c:dPt>
          <c:dLbls>
            <c:spPr>
              <a:noFill/>
              <a:ln>
                <a:noFill/>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Лист1!$A$2:$A$13</c:f>
              <c:strCache>
                <c:ptCount val="12"/>
                <c:pt idx="0">
                  <c:v>Local self-government bodies</c:v>
                </c:pt>
                <c:pt idx="1">
                  <c:v>The Ukrainian Institute of National Memory</c:v>
                </c:pt>
                <c:pt idx="2">
                  <c:v>Relatives of the deceased and victims</c:v>
                </c:pt>
                <c:pt idx="3">
                  <c:v>The Verkhovna Rada of Ukraine</c:v>
                </c:pt>
                <c:pt idx="4">
                  <c:v>The government or specific ministries</c:v>
                </c:pt>
                <c:pt idx="5">
                  <c:v>The President of Ukraine</c:v>
                </c:pt>
                <c:pt idx="6">
                  <c:v>Public and charitable organizations</c:v>
                </c:pt>
                <c:pt idx="7">
                  <c:v>Ordinary citizens</c:v>
                </c:pt>
                <c:pt idx="8">
                  <c:v>Museums and memorial complexes</c:v>
                </c:pt>
                <c:pt idx="9">
                  <c:v>Academic institutions</c:v>
                </c:pt>
                <c:pt idx="10">
                  <c:v>Other</c:v>
                </c:pt>
                <c:pt idx="11">
                  <c:v>Difficult to answer  </c:v>
                </c:pt>
              </c:strCache>
            </c:strRef>
          </c:cat>
          <c:val>
            <c:numRef>
              <c:f>Лист1!$B$2:$B$13</c:f>
              <c:numCache>
                <c:formatCode>0</c:formatCode>
                <c:ptCount val="12"/>
                <c:pt idx="0">
                  <c:v>38.718354634711901</c:v>
                </c:pt>
                <c:pt idx="1">
                  <c:v>36.006093372916297</c:v>
                </c:pt>
                <c:pt idx="2">
                  <c:v>31.594062721871801</c:v>
                </c:pt>
                <c:pt idx="3">
                  <c:v>26.914971862669901</c:v>
                </c:pt>
                <c:pt idx="4">
                  <c:v>24.5523323762609</c:v>
                </c:pt>
                <c:pt idx="5">
                  <c:v>21.558875010763501</c:v>
                </c:pt>
                <c:pt idx="6">
                  <c:v>19.416878405680301</c:v>
                </c:pt>
                <c:pt idx="7">
                  <c:v>11.641776170574101</c:v>
                </c:pt>
                <c:pt idx="8">
                  <c:v>5.76533263948052</c:v>
                </c:pt>
                <c:pt idx="9">
                  <c:v>4.4407251042445797</c:v>
                </c:pt>
                <c:pt idx="10">
                  <c:v>0.97100180815119297</c:v>
                </c:pt>
                <c:pt idx="11">
                  <c:v>1.7180139315307501</c:v>
                </c:pt>
              </c:numCache>
            </c:numRef>
          </c:val>
          <c:extLst xmlns:c16r2="http://schemas.microsoft.com/office/drawing/2015/06/chart">
            <c:ext xmlns:c16="http://schemas.microsoft.com/office/drawing/2014/chart" uri="{C3380CC4-5D6E-409C-BE32-E72D297353CC}">
              <c16:uniqueId val="{00000001-0FD7-4AAF-838B-6B3052B433B0}"/>
            </c:ext>
          </c:extLst>
        </c:ser>
        <c:dLbls>
          <c:showLegendKey val="0"/>
          <c:showVal val="0"/>
          <c:showCatName val="0"/>
          <c:showSerName val="0"/>
          <c:showPercent val="0"/>
          <c:showBubbleSize val="0"/>
        </c:dLbls>
        <c:gapWidth val="30"/>
        <c:axId val="1869619584"/>
        <c:axId val="1869597280"/>
      </c:barChart>
      <c:catAx>
        <c:axId val="1869619584"/>
        <c:scaling>
          <c:orientation val="maxMin"/>
        </c:scaling>
        <c:delete val="0"/>
        <c:axPos val="l"/>
        <c:numFmt formatCode="General" sourceLinked="0"/>
        <c:majorTickMark val="out"/>
        <c:minorTickMark val="none"/>
        <c:tickLblPos val="nextTo"/>
        <c:txPr>
          <a:bodyPr/>
          <a:lstStyle/>
          <a:p>
            <a:pPr>
              <a:defRPr sz="1500">
                <a:latin typeface="Arial Narrow" panose="020B0606020202030204" pitchFamily="34" charset="0"/>
                <a:cs typeface="Arial" panose="020B0604020202020204" pitchFamily="34" charset="0"/>
              </a:defRPr>
            </a:pPr>
            <a:endParaRPr lang="uk-UA"/>
          </a:p>
        </c:txPr>
        <c:crossAx val="1869597280"/>
        <c:crosses val="autoZero"/>
        <c:auto val="1"/>
        <c:lblAlgn val="ctr"/>
        <c:lblOffset val="100"/>
        <c:noMultiLvlLbl val="0"/>
      </c:catAx>
      <c:valAx>
        <c:axId val="1869597280"/>
        <c:scaling>
          <c:orientation val="minMax"/>
          <c:max val="70"/>
        </c:scaling>
        <c:delete val="1"/>
        <c:axPos val="t"/>
        <c:numFmt formatCode="0" sourceLinked="0"/>
        <c:majorTickMark val="out"/>
        <c:minorTickMark val="none"/>
        <c:tickLblPos val="nextTo"/>
        <c:crossAx val="1869619584"/>
        <c:crosses val="autoZero"/>
        <c:crossBetween val="between"/>
      </c:valAx>
    </c:plotArea>
    <c:plotVisOnly val="1"/>
    <c:dispBlanksAs val="gap"/>
    <c:showDLblsOverMax val="0"/>
  </c:chart>
  <c:spPr>
    <a:ln>
      <a:noFill/>
    </a:ln>
  </c:spPr>
  <c:txPr>
    <a:bodyPr/>
    <a:lstStyle/>
    <a:p>
      <a:pPr>
        <a:defRPr sz="1800">
          <a:latin typeface="Arial" pitchFamily="34" charset="0"/>
          <a:cs typeface="Arial" pitchFamily="34" charset="0"/>
        </a:defRPr>
      </a:pPr>
      <a:endParaRPr lang="uk-UA"/>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55051562022594"/>
          <c:y val="0.14955918537032717"/>
          <c:w val="0.52977319511497167"/>
          <c:h val="0.85044086994873458"/>
        </c:manualLayout>
      </c:layout>
      <c:barChart>
        <c:barDir val="bar"/>
        <c:grouping val="clustered"/>
        <c:varyColors val="0"/>
        <c:ser>
          <c:idx val="0"/>
          <c:order val="0"/>
          <c:tx>
            <c:strRef>
              <c:f>Лист1!$B$1</c:f>
              <c:strCache>
                <c:ptCount val="1"/>
                <c:pt idx="0">
                  <c:v>Column1</c:v>
                </c:pt>
              </c:strCache>
            </c:strRef>
          </c:tx>
          <c:spPr>
            <a:solidFill>
              <a:srgbClr val="4472C4"/>
            </a:solidFill>
          </c:spPr>
          <c:invertIfNegative val="0"/>
          <c:dPt>
            <c:idx val="5"/>
            <c:invertIfNegative val="0"/>
            <c:bubble3D val="0"/>
            <c:extLst xmlns:c16r2="http://schemas.microsoft.com/office/drawing/2015/06/chart">
              <c:ext xmlns:c16="http://schemas.microsoft.com/office/drawing/2014/chart" uri="{C3380CC4-5D6E-409C-BE32-E72D297353CC}">
                <c16:uniqueId val="{00000000-3AE3-4CB6-9E12-446590530D12}"/>
              </c:ext>
            </c:extLst>
          </c:dPt>
          <c:dLbls>
            <c:spPr>
              <a:noFill/>
              <a:ln>
                <a:noFill/>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Лист1!$A$2:$A$14</c:f>
              <c:strCache>
                <c:ptCount val="13"/>
                <c:pt idx="0">
                  <c:v>Collecting information and researching facts about the events of the war</c:v>
                </c:pt>
                <c:pt idx="1">
                  <c:v>Disseminating information about the war worldwide</c:v>
                </c:pt>
                <c:pt idx="2">
                  <c:v>Preserving information and verifying facts of collaboration with the occupiers</c:v>
                </c:pt>
                <c:pt idx="3">
                  <c:v>Fostering patriotism, national consciousness, and active civic engagement</c:v>
                </c:pt>
                <c:pt idx="4">
                  <c:v>Countering the effects of Russian propaganda</c:v>
                </c:pt>
                <c:pt idx="5">
                  <c:v>Development and implementation of state memory policy</c:v>
                </c:pt>
                <c:pt idx="6">
                  <c:v>Initiating the creation of memorials, cemeteries, and monuments</c:v>
                </c:pt>
                <c:pt idx="7">
                  <c:v>Organizing an archive of war events</c:v>
                </c:pt>
                <c:pt idx="8">
                  <c:v>Coordinating the work of central and local authorities on commemorating memory</c:v>
                </c:pt>
                <c:pt idx="9">
                  <c:v>Conducting decommunization and derussification</c:v>
                </c:pt>
                <c:pt idx="10">
                  <c:v>Preparing exhibitions and educational materials</c:v>
                </c:pt>
                <c:pt idx="11">
                  <c:v>Other</c:v>
                </c:pt>
                <c:pt idx="12">
                  <c:v>Difficult to answer  </c:v>
                </c:pt>
              </c:strCache>
            </c:strRef>
          </c:cat>
          <c:val>
            <c:numRef>
              <c:f>Лист1!$B$2:$B$14</c:f>
              <c:numCache>
                <c:formatCode>0</c:formatCode>
                <c:ptCount val="13"/>
                <c:pt idx="0">
                  <c:v>52.114118868661997</c:v>
                </c:pt>
                <c:pt idx="1">
                  <c:v>31.192453424606299</c:v>
                </c:pt>
                <c:pt idx="2">
                  <c:v>28.1192998645869</c:v>
                </c:pt>
                <c:pt idx="3">
                  <c:v>24.400820781907001</c:v>
                </c:pt>
                <c:pt idx="4">
                  <c:v>23.996186204651099</c:v>
                </c:pt>
                <c:pt idx="5">
                  <c:v>21.227053218836701</c:v>
                </c:pt>
                <c:pt idx="6">
                  <c:v>18.9753096777103</c:v>
                </c:pt>
                <c:pt idx="7">
                  <c:v>18.951219379380799</c:v>
                </c:pt>
                <c:pt idx="8">
                  <c:v>12.243463972528</c:v>
                </c:pt>
                <c:pt idx="9">
                  <c:v>9.51054757922752</c:v>
                </c:pt>
                <c:pt idx="10">
                  <c:v>4.2117832003288802</c:v>
                </c:pt>
                <c:pt idx="11">
                  <c:v>1.14698643649468</c:v>
                </c:pt>
                <c:pt idx="12">
                  <c:v>3.1880188664392399</c:v>
                </c:pt>
              </c:numCache>
            </c:numRef>
          </c:val>
          <c:extLst xmlns:c16r2="http://schemas.microsoft.com/office/drawing/2015/06/chart">
            <c:ext xmlns:c16="http://schemas.microsoft.com/office/drawing/2014/chart" uri="{C3380CC4-5D6E-409C-BE32-E72D297353CC}">
              <c16:uniqueId val="{00000001-0FD7-4AAF-838B-6B3052B433B0}"/>
            </c:ext>
          </c:extLst>
        </c:ser>
        <c:dLbls>
          <c:showLegendKey val="0"/>
          <c:showVal val="0"/>
          <c:showCatName val="0"/>
          <c:showSerName val="0"/>
          <c:showPercent val="0"/>
          <c:showBubbleSize val="0"/>
        </c:dLbls>
        <c:gapWidth val="30"/>
        <c:axId val="1869621760"/>
        <c:axId val="1869600000"/>
      </c:barChart>
      <c:catAx>
        <c:axId val="1869621760"/>
        <c:scaling>
          <c:orientation val="maxMin"/>
        </c:scaling>
        <c:delete val="0"/>
        <c:axPos val="l"/>
        <c:numFmt formatCode="General" sourceLinked="0"/>
        <c:majorTickMark val="out"/>
        <c:minorTickMark val="none"/>
        <c:tickLblPos val="nextTo"/>
        <c:txPr>
          <a:bodyPr/>
          <a:lstStyle/>
          <a:p>
            <a:pPr>
              <a:defRPr sz="1400">
                <a:latin typeface="Arial Narrow" panose="020B0606020202030204" pitchFamily="34" charset="0"/>
                <a:cs typeface="Arial" panose="020B0604020202020204" pitchFamily="34" charset="0"/>
              </a:defRPr>
            </a:pPr>
            <a:endParaRPr lang="uk-UA"/>
          </a:p>
        </c:txPr>
        <c:crossAx val="1869600000"/>
        <c:crosses val="autoZero"/>
        <c:auto val="1"/>
        <c:lblAlgn val="ctr"/>
        <c:lblOffset val="100"/>
        <c:noMultiLvlLbl val="0"/>
      </c:catAx>
      <c:valAx>
        <c:axId val="1869600000"/>
        <c:scaling>
          <c:orientation val="minMax"/>
          <c:max val="70"/>
        </c:scaling>
        <c:delete val="1"/>
        <c:axPos val="t"/>
        <c:numFmt formatCode="0" sourceLinked="0"/>
        <c:majorTickMark val="out"/>
        <c:minorTickMark val="none"/>
        <c:tickLblPos val="nextTo"/>
        <c:crossAx val="1869621760"/>
        <c:crosses val="autoZero"/>
        <c:crossBetween val="between"/>
      </c:valAx>
    </c:plotArea>
    <c:plotVisOnly val="1"/>
    <c:dispBlanksAs val="gap"/>
    <c:showDLblsOverMax val="0"/>
  </c:chart>
  <c:spPr>
    <a:ln>
      <a:noFill/>
    </a:ln>
  </c:spPr>
  <c:txPr>
    <a:bodyPr/>
    <a:lstStyle/>
    <a:p>
      <a:pPr>
        <a:defRPr sz="1800">
          <a:latin typeface="Arial" pitchFamily="34" charset="0"/>
          <a:cs typeface="Arial" pitchFamily="34" charset="0"/>
        </a:defRPr>
      </a:pPr>
      <a:endParaRPr lang="uk-UA"/>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5019873331051008"/>
          <c:y val="3.0598784013881577E-2"/>
          <c:w val="0.54980126668948981"/>
          <c:h val="0.94070081468088196"/>
        </c:manualLayout>
      </c:layout>
      <c:barChart>
        <c:barDir val="bar"/>
        <c:grouping val="percentStacked"/>
        <c:varyColors val="0"/>
        <c:ser>
          <c:idx val="0"/>
          <c:order val="0"/>
          <c:tx>
            <c:strRef>
              <c:f>Лист1!$B$1</c:f>
              <c:strCache>
                <c:ptCount val="1"/>
                <c:pt idx="0">
                  <c:v> Однозначно так</c:v>
                </c:pt>
              </c:strCache>
            </c:strRef>
          </c:tx>
          <c:spPr>
            <a:solidFill>
              <a:srgbClr val="2E75B6"/>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uk-UA"/>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Лист1!$A$2:$A$13</c:f>
              <c:strCache>
                <c:ptCount val="12"/>
                <c:pt idx="0">
                  <c:v>Kyiv</c:v>
                </c:pt>
                <c:pt idx="1">
                  <c:v>West</c:v>
                </c:pt>
                <c:pt idx="2">
                  <c:v>De-occupied zones</c:v>
                </c:pt>
                <c:pt idx="3">
                  <c:v>Front-line zones </c:v>
                </c:pt>
                <c:pt idx="4">
                  <c:v>Center</c:v>
                </c:pt>
                <c:pt idx="5">
                  <c:v>Hostilities zones </c:v>
                </c:pt>
                <c:pt idx="7">
                  <c:v>60+</c:v>
                </c:pt>
                <c:pt idx="8">
                  <c:v>50-59</c:v>
                </c:pt>
                <c:pt idx="9">
                  <c:v>40-49</c:v>
                </c:pt>
                <c:pt idx="10">
                  <c:v>30-39</c:v>
                </c:pt>
                <c:pt idx="11">
                  <c:v>18-29</c:v>
                </c:pt>
              </c:strCache>
            </c:strRef>
          </c:cat>
          <c:val>
            <c:numRef>
              <c:f>Лист1!$B$2:$B$13</c:f>
              <c:numCache>
                <c:formatCode>0</c:formatCode>
                <c:ptCount val="12"/>
                <c:pt idx="0">
                  <c:v>29.126786778700001</c:v>
                </c:pt>
                <c:pt idx="1">
                  <c:v>30.2090806291767</c:v>
                </c:pt>
                <c:pt idx="2">
                  <c:v>26.9596243293661</c:v>
                </c:pt>
                <c:pt idx="3">
                  <c:v>30.901064393613701</c:v>
                </c:pt>
                <c:pt idx="4">
                  <c:v>26.456779440921402</c:v>
                </c:pt>
                <c:pt idx="5">
                  <c:v>29.706346112457599</c:v>
                </c:pt>
                <c:pt idx="7">
                  <c:v>37.665290370507897</c:v>
                </c:pt>
                <c:pt idx="8">
                  <c:v>31.037623611732901</c:v>
                </c:pt>
                <c:pt idx="9">
                  <c:v>28.5223748385189</c:v>
                </c:pt>
                <c:pt idx="10">
                  <c:v>25.925492616769201</c:v>
                </c:pt>
                <c:pt idx="11">
                  <c:v>13.7567302640206</c:v>
                </c:pt>
              </c:numCache>
            </c:numRef>
          </c:val>
          <c:extLst xmlns:c16r2="http://schemas.microsoft.com/office/drawing/2015/06/chart">
            <c:ext xmlns:c16="http://schemas.microsoft.com/office/drawing/2014/chart" uri="{C3380CC4-5D6E-409C-BE32-E72D297353CC}">
              <c16:uniqueId val="{00000000-296D-4928-A908-AD3D8426D402}"/>
            </c:ext>
          </c:extLst>
        </c:ser>
        <c:ser>
          <c:idx val="1"/>
          <c:order val="1"/>
          <c:tx>
            <c:strRef>
              <c:f>Лист1!$C$1</c:f>
              <c:strCache>
                <c:ptCount val="1"/>
                <c:pt idx="0">
                  <c:v> Скоріше так</c:v>
                </c:pt>
              </c:strCache>
            </c:strRef>
          </c:tx>
          <c:spPr>
            <a:solidFill>
              <a:srgbClr val="9DC3E6"/>
            </a:solidFill>
            <a:ln>
              <a:noFill/>
            </a:ln>
          </c:spPr>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Лист1!$A$2:$A$13</c:f>
              <c:strCache>
                <c:ptCount val="12"/>
                <c:pt idx="0">
                  <c:v>Kyiv</c:v>
                </c:pt>
                <c:pt idx="1">
                  <c:v>West</c:v>
                </c:pt>
                <c:pt idx="2">
                  <c:v>De-occupied zones</c:v>
                </c:pt>
                <c:pt idx="3">
                  <c:v>Front-line zones </c:v>
                </c:pt>
                <c:pt idx="4">
                  <c:v>Center</c:v>
                </c:pt>
                <c:pt idx="5">
                  <c:v>Hostilities zones </c:v>
                </c:pt>
                <c:pt idx="7">
                  <c:v>60+</c:v>
                </c:pt>
                <c:pt idx="8">
                  <c:v>50-59</c:v>
                </c:pt>
                <c:pt idx="9">
                  <c:v>40-49</c:v>
                </c:pt>
                <c:pt idx="10">
                  <c:v>30-39</c:v>
                </c:pt>
                <c:pt idx="11">
                  <c:v>18-29</c:v>
                </c:pt>
              </c:strCache>
            </c:strRef>
          </c:cat>
          <c:val>
            <c:numRef>
              <c:f>Лист1!$C$2:$C$13</c:f>
              <c:numCache>
                <c:formatCode>0</c:formatCode>
                <c:ptCount val="12"/>
                <c:pt idx="0">
                  <c:v>43.658500657815203</c:v>
                </c:pt>
                <c:pt idx="1">
                  <c:v>40.0553874118851</c:v>
                </c:pt>
                <c:pt idx="2">
                  <c:v>40.516501346674801</c:v>
                </c:pt>
                <c:pt idx="3">
                  <c:v>35.580575389134502</c:v>
                </c:pt>
                <c:pt idx="4">
                  <c:v>38.823985825729103</c:v>
                </c:pt>
                <c:pt idx="5">
                  <c:v>28.724586364249699</c:v>
                </c:pt>
                <c:pt idx="7">
                  <c:v>30.717090584219999</c:v>
                </c:pt>
                <c:pt idx="8">
                  <c:v>37.378377841724898</c:v>
                </c:pt>
                <c:pt idx="9">
                  <c:v>38.139427242337298</c:v>
                </c:pt>
                <c:pt idx="10">
                  <c:v>41.992341165923399</c:v>
                </c:pt>
                <c:pt idx="11">
                  <c:v>52.466219309731599</c:v>
                </c:pt>
              </c:numCache>
            </c:numRef>
          </c:val>
          <c:extLst xmlns:c16r2="http://schemas.microsoft.com/office/drawing/2015/06/chart">
            <c:ext xmlns:c16="http://schemas.microsoft.com/office/drawing/2014/chart" uri="{C3380CC4-5D6E-409C-BE32-E72D297353CC}">
              <c16:uniqueId val="{00000001-296D-4928-A908-AD3D8426D402}"/>
            </c:ext>
          </c:extLst>
        </c:ser>
        <c:ser>
          <c:idx val="2"/>
          <c:order val="2"/>
          <c:tx>
            <c:strRef>
              <c:f>Лист1!$D$1</c:f>
              <c:strCache>
                <c:ptCount val="1"/>
                <c:pt idx="0">
                  <c:v>Важко відповісти</c:v>
                </c:pt>
              </c:strCache>
            </c:strRef>
          </c:tx>
          <c:spPr>
            <a:solidFill>
              <a:srgbClr val="F2F2F2"/>
            </a:solidFill>
          </c:spPr>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Лист1!$A$2:$A$13</c:f>
              <c:strCache>
                <c:ptCount val="12"/>
                <c:pt idx="0">
                  <c:v>Kyiv</c:v>
                </c:pt>
                <c:pt idx="1">
                  <c:v>West</c:v>
                </c:pt>
                <c:pt idx="2">
                  <c:v>De-occupied zones</c:v>
                </c:pt>
                <c:pt idx="3">
                  <c:v>Front-line zones </c:v>
                </c:pt>
                <c:pt idx="4">
                  <c:v>Center</c:v>
                </c:pt>
                <c:pt idx="5">
                  <c:v>Hostilities zones </c:v>
                </c:pt>
                <c:pt idx="7">
                  <c:v>60+</c:v>
                </c:pt>
                <c:pt idx="8">
                  <c:v>50-59</c:v>
                </c:pt>
                <c:pt idx="9">
                  <c:v>40-49</c:v>
                </c:pt>
                <c:pt idx="10">
                  <c:v>30-39</c:v>
                </c:pt>
                <c:pt idx="11">
                  <c:v>18-29</c:v>
                </c:pt>
              </c:strCache>
            </c:strRef>
          </c:cat>
          <c:val>
            <c:numRef>
              <c:f>Лист1!$D$2:$D$13</c:f>
              <c:numCache>
                <c:formatCode>0</c:formatCode>
                <c:ptCount val="12"/>
                <c:pt idx="0">
                  <c:v>3.0186849244653202</c:v>
                </c:pt>
                <c:pt idx="1">
                  <c:v>4.2957217973633899</c:v>
                </c:pt>
                <c:pt idx="2">
                  <c:v>8.6564794021159202</c:v>
                </c:pt>
                <c:pt idx="3">
                  <c:v>5.3748749033886902</c:v>
                </c:pt>
                <c:pt idx="4">
                  <c:v>5.57203672040486</c:v>
                </c:pt>
                <c:pt idx="5">
                  <c:v>6.0228550877205196</c:v>
                </c:pt>
                <c:pt idx="7">
                  <c:v>7.7118870507852497</c:v>
                </c:pt>
                <c:pt idx="8">
                  <c:v>4.2467572838823404</c:v>
                </c:pt>
                <c:pt idx="9">
                  <c:v>6.7748964049488798</c:v>
                </c:pt>
                <c:pt idx="10">
                  <c:v>4.7569752557920699</c:v>
                </c:pt>
                <c:pt idx="11">
                  <c:v>1.9208035917136901</c:v>
                </c:pt>
              </c:numCache>
            </c:numRef>
          </c:val>
          <c:extLst xmlns:c16r2="http://schemas.microsoft.com/office/drawing/2015/06/chart">
            <c:ext xmlns:c16="http://schemas.microsoft.com/office/drawing/2014/chart" uri="{C3380CC4-5D6E-409C-BE32-E72D297353CC}">
              <c16:uniqueId val="{00000002-296D-4928-A908-AD3D8426D402}"/>
            </c:ext>
          </c:extLst>
        </c:ser>
        <c:ser>
          <c:idx val="3"/>
          <c:order val="3"/>
          <c:tx>
            <c:strRef>
              <c:f>Лист1!$E$1</c:f>
              <c:strCache>
                <c:ptCount val="1"/>
                <c:pt idx="0">
                  <c:v>Зовсім ні</c:v>
                </c:pt>
              </c:strCache>
            </c:strRef>
          </c:tx>
          <c:spPr>
            <a:solidFill>
              <a:srgbClr val="F4B183"/>
            </a:solidFill>
          </c:spPr>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Лист1!$A$2:$A$13</c:f>
              <c:strCache>
                <c:ptCount val="12"/>
                <c:pt idx="0">
                  <c:v>Kyiv</c:v>
                </c:pt>
                <c:pt idx="1">
                  <c:v>West</c:v>
                </c:pt>
                <c:pt idx="2">
                  <c:v>De-occupied zones</c:v>
                </c:pt>
                <c:pt idx="3">
                  <c:v>Front-line zones </c:v>
                </c:pt>
                <c:pt idx="4">
                  <c:v>Center</c:v>
                </c:pt>
                <c:pt idx="5">
                  <c:v>Hostilities zones </c:v>
                </c:pt>
                <c:pt idx="7">
                  <c:v>60+</c:v>
                </c:pt>
                <c:pt idx="8">
                  <c:v>50-59</c:v>
                </c:pt>
                <c:pt idx="9">
                  <c:v>40-49</c:v>
                </c:pt>
                <c:pt idx="10">
                  <c:v>30-39</c:v>
                </c:pt>
                <c:pt idx="11">
                  <c:v>18-29</c:v>
                </c:pt>
              </c:strCache>
            </c:strRef>
          </c:cat>
          <c:val>
            <c:numRef>
              <c:f>Лист1!$E$2:$E$13</c:f>
              <c:numCache>
                <c:formatCode>0</c:formatCode>
                <c:ptCount val="12"/>
                <c:pt idx="0">
                  <c:v>11.0964069253969</c:v>
                </c:pt>
                <c:pt idx="1">
                  <c:v>16.4065107561654</c:v>
                </c:pt>
                <c:pt idx="2">
                  <c:v>11.8443099809964</c:v>
                </c:pt>
                <c:pt idx="3">
                  <c:v>16.416012955547501</c:v>
                </c:pt>
                <c:pt idx="4">
                  <c:v>20.238335710126201</c:v>
                </c:pt>
                <c:pt idx="5">
                  <c:v>20.7083246555129</c:v>
                </c:pt>
                <c:pt idx="7">
                  <c:v>12.940934319565001</c:v>
                </c:pt>
                <c:pt idx="8">
                  <c:v>12.694346534572</c:v>
                </c:pt>
                <c:pt idx="9">
                  <c:v>13.677659702213001</c:v>
                </c:pt>
                <c:pt idx="10">
                  <c:v>18.365882806041199</c:v>
                </c:pt>
                <c:pt idx="11">
                  <c:v>25.466528860495799</c:v>
                </c:pt>
              </c:numCache>
            </c:numRef>
          </c:val>
          <c:extLst xmlns:c16r2="http://schemas.microsoft.com/office/drawing/2015/06/chart">
            <c:ext xmlns:c16="http://schemas.microsoft.com/office/drawing/2014/chart" uri="{C3380CC4-5D6E-409C-BE32-E72D297353CC}">
              <c16:uniqueId val="{00000003-296D-4928-A908-AD3D8426D402}"/>
            </c:ext>
          </c:extLst>
        </c:ser>
        <c:ser>
          <c:idx val="4"/>
          <c:order val="4"/>
          <c:tx>
            <c:strRef>
              <c:f>Лист1!$F$1</c:f>
              <c:strCache>
                <c:ptCount val="1"/>
                <c:pt idx="0">
                  <c:v>Стовпець1</c:v>
                </c:pt>
              </c:strCache>
            </c:strRef>
          </c:tx>
          <c:spPr>
            <a:solidFill>
              <a:srgbClr val="FA8736"/>
            </a:solidFill>
          </c:spPr>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Лист1!$A$2:$A$13</c:f>
              <c:strCache>
                <c:ptCount val="12"/>
                <c:pt idx="0">
                  <c:v>Kyiv</c:v>
                </c:pt>
                <c:pt idx="1">
                  <c:v>West</c:v>
                </c:pt>
                <c:pt idx="2">
                  <c:v>De-occupied zones</c:v>
                </c:pt>
                <c:pt idx="3">
                  <c:v>Front-line zones </c:v>
                </c:pt>
                <c:pt idx="4">
                  <c:v>Center</c:v>
                </c:pt>
                <c:pt idx="5">
                  <c:v>Hostilities zones </c:v>
                </c:pt>
                <c:pt idx="7">
                  <c:v>60+</c:v>
                </c:pt>
                <c:pt idx="8">
                  <c:v>50-59</c:v>
                </c:pt>
                <c:pt idx="9">
                  <c:v>40-49</c:v>
                </c:pt>
                <c:pt idx="10">
                  <c:v>30-39</c:v>
                </c:pt>
                <c:pt idx="11">
                  <c:v>18-29</c:v>
                </c:pt>
              </c:strCache>
            </c:strRef>
          </c:cat>
          <c:val>
            <c:numRef>
              <c:f>Лист1!$F$2:$F$13</c:f>
              <c:numCache>
                <c:formatCode>0</c:formatCode>
                <c:ptCount val="12"/>
                <c:pt idx="0">
                  <c:v>13.099620713622601</c:v>
                </c:pt>
                <c:pt idx="1">
                  <c:v>9.0332994054095295</c:v>
                </c:pt>
                <c:pt idx="2">
                  <c:v>12.023084940846701</c:v>
                </c:pt>
                <c:pt idx="3">
                  <c:v>11.727472358315501</c:v>
                </c:pt>
                <c:pt idx="4">
                  <c:v>8.9088623028182692</c:v>
                </c:pt>
                <c:pt idx="5">
                  <c:v>14.8378877800592</c:v>
                </c:pt>
                <c:pt idx="7">
                  <c:v>10.964797674922</c:v>
                </c:pt>
                <c:pt idx="8">
                  <c:v>14.6428947280878</c:v>
                </c:pt>
                <c:pt idx="9">
                  <c:v>12.8856418119819</c:v>
                </c:pt>
                <c:pt idx="10">
                  <c:v>8.9593081554741794</c:v>
                </c:pt>
                <c:pt idx="11">
                  <c:v>6.3897179740384002</c:v>
                </c:pt>
              </c:numCache>
            </c:numRef>
          </c:val>
          <c:extLst xmlns:c16r2="http://schemas.microsoft.com/office/drawing/2015/06/chart">
            <c:ext xmlns:c16="http://schemas.microsoft.com/office/drawing/2014/chart" uri="{C3380CC4-5D6E-409C-BE32-E72D297353CC}">
              <c16:uniqueId val="{00000000-B0BA-4E66-9417-D0A320FECC69}"/>
            </c:ext>
          </c:extLst>
        </c:ser>
        <c:dLbls>
          <c:dLblPos val="ctr"/>
          <c:showLegendKey val="0"/>
          <c:showVal val="1"/>
          <c:showCatName val="0"/>
          <c:showSerName val="0"/>
          <c:showPercent val="0"/>
          <c:showBubbleSize val="0"/>
        </c:dLbls>
        <c:gapWidth val="39"/>
        <c:overlap val="100"/>
        <c:axId val="1214465584"/>
        <c:axId val="1214475376"/>
      </c:barChart>
      <c:catAx>
        <c:axId val="1214465584"/>
        <c:scaling>
          <c:orientation val="maxMin"/>
        </c:scaling>
        <c:delete val="0"/>
        <c:axPos val="l"/>
        <c:numFmt formatCode="General" sourceLinked="0"/>
        <c:majorTickMark val="out"/>
        <c:minorTickMark val="none"/>
        <c:tickLblPos val="nextTo"/>
        <c:txPr>
          <a:bodyPr/>
          <a:lstStyle/>
          <a:p>
            <a:pPr algn="ctr">
              <a:defRPr/>
            </a:pPr>
            <a:endParaRPr lang="uk-UA"/>
          </a:p>
        </c:txPr>
        <c:crossAx val="1214475376"/>
        <c:crosses val="autoZero"/>
        <c:auto val="1"/>
        <c:lblAlgn val="ctr"/>
        <c:lblOffset val="100"/>
        <c:noMultiLvlLbl val="0"/>
      </c:catAx>
      <c:valAx>
        <c:axId val="1214475376"/>
        <c:scaling>
          <c:orientation val="minMax"/>
        </c:scaling>
        <c:delete val="1"/>
        <c:axPos val="t"/>
        <c:numFmt formatCode="0%" sourceLinked="1"/>
        <c:majorTickMark val="out"/>
        <c:minorTickMark val="none"/>
        <c:tickLblPos val="none"/>
        <c:crossAx val="1214465584"/>
        <c:crosses val="autoZero"/>
        <c:crossBetween val="between"/>
        <c:majorUnit val="0.5"/>
      </c:valAx>
    </c:plotArea>
    <c:plotVisOnly val="1"/>
    <c:dispBlanksAs val="gap"/>
    <c:showDLblsOverMax val="0"/>
  </c:chart>
  <c:txPr>
    <a:bodyPr/>
    <a:lstStyle/>
    <a:p>
      <a:pPr>
        <a:defRPr sz="1400" baseline="0">
          <a:latin typeface="Arial Narrow" panose="020B0606020202030204" pitchFamily="34" charset="0"/>
        </a:defRPr>
      </a:pPr>
      <a:endParaRPr lang="uk-UA"/>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55051562022594"/>
          <c:y val="0.14955918537032717"/>
          <c:w val="0.42961268945702707"/>
          <c:h val="0.83097686341840293"/>
        </c:manualLayout>
      </c:layout>
      <c:barChart>
        <c:barDir val="bar"/>
        <c:grouping val="clustered"/>
        <c:varyColors val="0"/>
        <c:ser>
          <c:idx val="0"/>
          <c:order val="0"/>
          <c:tx>
            <c:strRef>
              <c:f>Лист1!$B$1</c:f>
              <c:strCache>
                <c:ptCount val="1"/>
                <c:pt idx="0">
                  <c:v>Column1</c:v>
                </c:pt>
              </c:strCache>
            </c:strRef>
          </c:tx>
          <c:spPr>
            <a:solidFill>
              <a:srgbClr val="4472C4"/>
            </a:solidFill>
          </c:spPr>
          <c:invertIfNegative val="0"/>
          <c:dPt>
            <c:idx val="5"/>
            <c:invertIfNegative val="0"/>
            <c:bubble3D val="0"/>
            <c:extLst xmlns:c16r2="http://schemas.microsoft.com/office/drawing/2015/06/chart">
              <c:ext xmlns:c16="http://schemas.microsoft.com/office/drawing/2014/chart" uri="{C3380CC4-5D6E-409C-BE32-E72D297353CC}">
                <c16:uniqueId val="{00000000-3AE3-4CB6-9E12-446590530D12}"/>
              </c:ext>
            </c:extLst>
          </c:dPt>
          <c:dLbls>
            <c:spPr>
              <a:noFill/>
              <a:ln>
                <a:noFill/>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Лист1!$A$2:$A$12</c:f>
              <c:strCache>
                <c:ptCount val="11"/>
                <c:pt idx="0">
                  <c:v>Stayed in Ukraine-controlled territories while collaborating with or supporting the Russian Federation</c:v>
                </c:pt>
                <c:pt idx="1">
                  <c:v>Were elected as deputies or heads of illegally created local self-government bodies in the occupied territories</c:v>
                </c:pt>
                <c:pt idx="2">
                  <c:v>Worked in illegally established occupation authorities and administrations</c:v>
                </c:pt>
                <c:pt idx="3">
                  <c:v>Served in the military, law enforcement, or judicial bodies in the occupied territories</c:v>
                </c:pt>
                <c:pt idx="4">
                  <c:v>Conducted business and paid taxes in the occupied territories</c:v>
                </c:pt>
                <c:pt idx="5">
                  <c:v>Remained living in the occupied territories</c:v>
                </c:pt>
                <c:pt idx="6">
                  <c:v>Worked in the education sector in the occupied territories</c:v>
                </c:pt>
                <c:pt idx="7">
                  <c:v>Worked in the media sector</c:v>
                </c:pt>
                <c:pt idx="8">
                  <c:v>Worked in the cultural sector</c:v>
                </c:pt>
                <c:pt idx="9">
                  <c:v>Other</c:v>
                </c:pt>
                <c:pt idx="10">
                  <c:v>Difficult to answer  </c:v>
                </c:pt>
              </c:strCache>
            </c:strRef>
          </c:cat>
          <c:val>
            <c:numRef>
              <c:f>Лист1!$B$2:$B$12</c:f>
              <c:numCache>
                <c:formatCode>0</c:formatCode>
                <c:ptCount val="11"/>
                <c:pt idx="0">
                  <c:v>52.893660351862003</c:v>
                </c:pt>
                <c:pt idx="1">
                  <c:v>51.162312388397297</c:v>
                </c:pt>
                <c:pt idx="2">
                  <c:v>50.063181685190699</c:v>
                </c:pt>
                <c:pt idx="3">
                  <c:v>36.742649712070602</c:v>
                </c:pt>
                <c:pt idx="4">
                  <c:v>13.2569005897209</c:v>
                </c:pt>
                <c:pt idx="5">
                  <c:v>7.9815515812950801</c:v>
                </c:pt>
                <c:pt idx="6">
                  <c:v>5.6048085007760804</c:v>
                </c:pt>
                <c:pt idx="7">
                  <c:v>5.0685727977434896</c:v>
                </c:pt>
                <c:pt idx="8">
                  <c:v>1.54335019918202</c:v>
                </c:pt>
                <c:pt idx="9">
                  <c:v>2.5198520300119598</c:v>
                </c:pt>
                <c:pt idx="10">
                  <c:v>4.9689779351039096</c:v>
                </c:pt>
              </c:numCache>
            </c:numRef>
          </c:val>
          <c:extLst xmlns:c16r2="http://schemas.microsoft.com/office/drawing/2015/06/chart">
            <c:ext xmlns:c16="http://schemas.microsoft.com/office/drawing/2014/chart" uri="{C3380CC4-5D6E-409C-BE32-E72D297353CC}">
              <c16:uniqueId val="{00000001-0FD7-4AAF-838B-6B3052B433B0}"/>
            </c:ext>
          </c:extLst>
        </c:ser>
        <c:dLbls>
          <c:showLegendKey val="0"/>
          <c:showVal val="0"/>
          <c:showCatName val="0"/>
          <c:showSerName val="0"/>
          <c:showPercent val="0"/>
          <c:showBubbleSize val="0"/>
        </c:dLbls>
        <c:gapWidth val="30"/>
        <c:axId val="1214468304"/>
        <c:axId val="1214489520"/>
      </c:barChart>
      <c:catAx>
        <c:axId val="1214468304"/>
        <c:scaling>
          <c:orientation val="maxMin"/>
        </c:scaling>
        <c:delete val="0"/>
        <c:axPos val="l"/>
        <c:numFmt formatCode="General" sourceLinked="0"/>
        <c:majorTickMark val="out"/>
        <c:minorTickMark val="none"/>
        <c:tickLblPos val="nextTo"/>
        <c:txPr>
          <a:bodyPr/>
          <a:lstStyle/>
          <a:p>
            <a:pPr>
              <a:defRPr sz="1500">
                <a:latin typeface="Arial Narrow" panose="020B0606020202030204" pitchFamily="34" charset="0"/>
                <a:cs typeface="Arial" panose="020B0604020202020204" pitchFamily="34" charset="0"/>
              </a:defRPr>
            </a:pPr>
            <a:endParaRPr lang="uk-UA"/>
          </a:p>
        </c:txPr>
        <c:crossAx val="1214489520"/>
        <c:crosses val="autoZero"/>
        <c:auto val="1"/>
        <c:lblAlgn val="ctr"/>
        <c:lblOffset val="100"/>
        <c:noMultiLvlLbl val="0"/>
      </c:catAx>
      <c:valAx>
        <c:axId val="1214489520"/>
        <c:scaling>
          <c:orientation val="minMax"/>
          <c:max val="70"/>
        </c:scaling>
        <c:delete val="1"/>
        <c:axPos val="t"/>
        <c:numFmt formatCode="0" sourceLinked="0"/>
        <c:majorTickMark val="out"/>
        <c:minorTickMark val="none"/>
        <c:tickLblPos val="nextTo"/>
        <c:crossAx val="1214468304"/>
        <c:crosses val="autoZero"/>
        <c:crossBetween val="between"/>
      </c:valAx>
    </c:plotArea>
    <c:plotVisOnly val="1"/>
    <c:dispBlanksAs val="gap"/>
    <c:showDLblsOverMax val="0"/>
  </c:chart>
  <c:spPr>
    <a:ln>
      <a:noFill/>
    </a:ln>
  </c:spPr>
  <c:txPr>
    <a:bodyPr/>
    <a:lstStyle/>
    <a:p>
      <a:pPr>
        <a:defRPr sz="1800">
          <a:latin typeface="Arial" pitchFamily="34" charset="0"/>
          <a:cs typeface="Arial" pitchFamily="34" charset="0"/>
        </a:defRPr>
      </a:pPr>
      <a:endParaRPr lang="uk-UA"/>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349832247249106"/>
          <c:y val="0.14955918537032717"/>
          <c:w val="0.45062600649495083"/>
          <c:h val="0.83097686341840293"/>
        </c:manualLayout>
      </c:layout>
      <c:barChart>
        <c:barDir val="bar"/>
        <c:grouping val="clustered"/>
        <c:varyColors val="0"/>
        <c:ser>
          <c:idx val="0"/>
          <c:order val="0"/>
          <c:tx>
            <c:strRef>
              <c:f>Лист1!$B$1</c:f>
              <c:strCache>
                <c:ptCount val="1"/>
                <c:pt idx="0">
                  <c:v>Column1</c:v>
                </c:pt>
              </c:strCache>
            </c:strRef>
          </c:tx>
          <c:spPr>
            <a:solidFill>
              <a:srgbClr val="4472C4"/>
            </a:solidFill>
          </c:spPr>
          <c:invertIfNegative val="0"/>
          <c:dLbls>
            <c:spPr>
              <a:noFill/>
              <a:ln>
                <a:noFill/>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uk-U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Лист1!$A$2:$A$7</c:f>
              <c:strCache>
                <c:ptCount val="6"/>
                <c:pt idx="0">
                  <c:v>Any positions in state government bodies</c:v>
                </c:pt>
                <c:pt idx="1">
                  <c:v>Positions in judicial and law enforcement agencies</c:v>
                </c:pt>
                <c:pt idx="2">
                  <c:v>High-ranking political and military positions</c:v>
                </c:pt>
                <c:pt idx="3">
                  <c:v>Positions in local self-government and national-level bodies</c:v>
                </c:pt>
                <c:pt idx="4">
                  <c:v>No restrictions on holding positions</c:v>
                </c:pt>
                <c:pt idx="5">
                  <c:v>Difficult to answer </c:v>
                </c:pt>
              </c:strCache>
            </c:strRef>
          </c:cat>
          <c:val>
            <c:numRef>
              <c:f>Лист1!$B$2:$B$7</c:f>
              <c:numCache>
                <c:formatCode>0</c:formatCode>
                <c:ptCount val="6"/>
                <c:pt idx="0">
                  <c:v>79.123548301851201</c:v>
                </c:pt>
                <c:pt idx="1">
                  <c:v>61.962715785015398</c:v>
                </c:pt>
                <c:pt idx="2">
                  <c:v>57.123315984033397</c:v>
                </c:pt>
                <c:pt idx="3">
                  <c:v>17.898364683661899</c:v>
                </c:pt>
                <c:pt idx="4">
                  <c:v>3.2428890883571699</c:v>
                </c:pt>
                <c:pt idx="5">
                  <c:v>1.7741681825803599</c:v>
                </c:pt>
              </c:numCache>
            </c:numRef>
          </c:val>
          <c:extLst xmlns:c16r2="http://schemas.microsoft.com/office/drawing/2015/06/chart">
            <c:ext xmlns:c16="http://schemas.microsoft.com/office/drawing/2014/chart" uri="{C3380CC4-5D6E-409C-BE32-E72D297353CC}">
              <c16:uniqueId val="{00000001-0FD7-4AAF-838B-6B3052B433B0}"/>
            </c:ext>
          </c:extLst>
        </c:ser>
        <c:dLbls>
          <c:showLegendKey val="0"/>
          <c:showVal val="0"/>
          <c:showCatName val="0"/>
          <c:showSerName val="0"/>
          <c:showPercent val="0"/>
          <c:showBubbleSize val="0"/>
        </c:dLbls>
        <c:gapWidth val="30"/>
        <c:axId val="1214475920"/>
        <c:axId val="1214473200"/>
      </c:barChart>
      <c:catAx>
        <c:axId val="1214475920"/>
        <c:scaling>
          <c:orientation val="maxMin"/>
        </c:scaling>
        <c:delete val="0"/>
        <c:axPos val="l"/>
        <c:numFmt formatCode="General" sourceLinked="0"/>
        <c:majorTickMark val="out"/>
        <c:minorTickMark val="none"/>
        <c:tickLblPos val="nextTo"/>
        <c:txPr>
          <a:bodyPr/>
          <a:lstStyle/>
          <a:p>
            <a:pPr>
              <a:defRPr sz="1500">
                <a:latin typeface="Arial Narrow" panose="020B0606020202030204" pitchFamily="34" charset="0"/>
                <a:cs typeface="Arial" panose="020B0604020202020204" pitchFamily="34" charset="0"/>
              </a:defRPr>
            </a:pPr>
            <a:endParaRPr lang="uk-UA"/>
          </a:p>
        </c:txPr>
        <c:crossAx val="1214473200"/>
        <c:crosses val="autoZero"/>
        <c:auto val="1"/>
        <c:lblAlgn val="ctr"/>
        <c:lblOffset val="100"/>
        <c:noMultiLvlLbl val="0"/>
      </c:catAx>
      <c:valAx>
        <c:axId val="1214473200"/>
        <c:scaling>
          <c:orientation val="minMax"/>
          <c:max val="70"/>
        </c:scaling>
        <c:delete val="1"/>
        <c:axPos val="t"/>
        <c:numFmt formatCode="0" sourceLinked="0"/>
        <c:majorTickMark val="out"/>
        <c:minorTickMark val="none"/>
        <c:tickLblPos val="nextTo"/>
        <c:crossAx val="1214475920"/>
        <c:crosses val="autoZero"/>
        <c:crossBetween val="between"/>
      </c:valAx>
    </c:plotArea>
    <c:plotVisOnly val="1"/>
    <c:dispBlanksAs val="gap"/>
    <c:showDLblsOverMax val="0"/>
  </c:chart>
  <c:spPr>
    <a:ln>
      <a:noFill/>
    </a:ln>
  </c:spPr>
  <c:txPr>
    <a:bodyPr/>
    <a:lstStyle/>
    <a:p>
      <a:pPr>
        <a:defRPr sz="1800">
          <a:latin typeface="Arial" pitchFamily="34" charset="0"/>
          <a:cs typeface="Arial" pitchFamily="34" charset="0"/>
        </a:defRPr>
      </a:pPr>
      <a:endParaRPr lang="uk-UA"/>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43363590951589"/>
          <c:y val="0.10478919915795173"/>
          <c:w val="0.40802031686889528"/>
          <c:h val="0.55064617443622799"/>
        </c:manualLayout>
      </c:layout>
      <c:pieChart>
        <c:varyColors val="1"/>
        <c:ser>
          <c:idx val="0"/>
          <c:order val="0"/>
          <c:tx>
            <c:strRef>
              <c:f>Лист1!$B$1</c:f>
              <c:strCache>
                <c:ptCount val="1"/>
                <c:pt idx="0">
                  <c:v>Продажи</c:v>
                </c:pt>
              </c:strCache>
            </c:strRef>
          </c:tx>
          <c:dPt>
            <c:idx val="0"/>
            <c:bubble3D val="0"/>
            <c:spPr>
              <a:solidFill>
                <a:srgbClr val="2E75B6"/>
              </a:solidFill>
            </c:spPr>
            <c:extLst xmlns:c16r2="http://schemas.microsoft.com/office/drawing/2015/06/chart">
              <c:ext xmlns:c16="http://schemas.microsoft.com/office/drawing/2014/chart" uri="{C3380CC4-5D6E-409C-BE32-E72D297353CC}">
                <c16:uniqueId val="{00000001-30A9-418B-A3F1-CB48375415AD}"/>
              </c:ext>
            </c:extLst>
          </c:dPt>
          <c:dPt>
            <c:idx val="1"/>
            <c:bubble3D val="0"/>
            <c:spPr>
              <a:solidFill>
                <a:srgbClr val="FA8736"/>
              </a:solidFill>
            </c:spPr>
            <c:extLst xmlns:c16r2="http://schemas.microsoft.com/office/drawing/2015/06/chart">
              <c:ext xmlns:c16="http://schemas.microsoft.com/office/drawing/2014/chart" uri="{C3380CC4-5D6E-409C-BE32-E72D297353CC}">
                <c16:uniqueId val="{00000003-30A9-418B-A3F1-CB48375415AD}"/>
              </c:ext>
            </c:extLst>
          </c:dPt>
          <c:dPt>
            <c:idx val="2"/>
            <c:bubble3D val="0"/>
            <c:spPr>
              <a:solidFill>
                <a:srgbClr val="FFDE75"/>
              </a:solidFill>
            </c:spPr>
            <c:extLst xmlns:c16r2="http://schemas.microsoft.com/office/drawing/2015/06/chart">
              <c:ext xmlns:c16="http://schemas.microsoft.com/office/drawing/2014/chart" uri="{C3380CC4-5D6E-409C-BE32-E72D297353CC}">
                <c16:uniqueId val="{00000005-30A9-418B-A3F1-CB48375415AD}"/>
              </c:ext>
            </c:extLst>
          </c:dPt>
          <c:dPt>
            <c:idx val="3"/>
            <c:bubble3D val="0"/>
            <c:spPr>
              <a:solidFill>
                <a:schemeClr val="bg1">
                  <a:lumMod val="95000"/>
                </a:schemeClr>
              </a:solidFill>
            </c:spPr>
            <c:extLst xmlns:c16r2="http://schemas.microsoft.com/office/drawing/2015/06/chart">
              <c:ext xmlns:c16="http://schemas.microsoft.com/office/drawing/2014/chart" uri="{C3380CC4-5D6E-409C-BE32-E72D297353CC}">
                <c16:uniqueId val="{00000007-30A9-418B-A3F1-CB48375415AD}"/>
              </c:ext>
            </c:extLst>
          </c:dPt>
          <c:dLbls>
            <c:dLbl>
              <c:idx val="0"/>
              <c:spPr>
                <a:noFill/>
                <a:ln>
                  <a:noFill/>
                </a:ln>
                <a:effectLst/>
              </c:spPr>
              <c:txPr>
                <a:bodyPr wrap="square" lIns="38100" tIns="19050" rIns="38100" bIns="19050" anchor="ctr">
                  <a:spAutoFit/>
                </a:bodyPr>
                <a:lstStyle/>
                <a:p>
                  <a:pPr>
                    <a:defRPr b="1">
                      <a:solidFill>
                        <a:schemeClr val="bg1"/>
                      </a:solidFill>
                    </a:defRPr>
                  </a:pPr>
                  <a:endParaRPr lang="uk-UA"/>
                </a:p>
              </c:txPr>
              <c:dLblPos val="bestFit"/>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b="1"/>
                </a:pPr>
                <a:endParaRPr lang="uk-UA"/>
              </a:p>
            </c:txPr>
            <c:dLblPos val="bestFit"/>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Лист1!$A$2:$A$5</c:f>
              <c:strCache>
                <c:ptCount val="4"/>
                <c:pt idx="0">
                  <c:v>Yes, they should be deprived of the right to practice as Ukrainian lawyers</c:v>
                </c:pt>
                <c:pt idx="1">
                  <c:v>No, they are defending Ukrainian citizens in occupied territories</c:v>
                </c:pt>
                <c:pt idx="2">
                  <c:v>The actions of each lawyer should be assessed individually</c:v>
                </c:pt>
                <c:pt idx="3">
                  <c:v>Difficult to answer </c:v>
                </c:pt>
              </c:strCache>
            </c:strRef>
          </c:cat>
          <c:val>
            <c:numRef>
              <c:f>Лист1!$B$2:$B$5</c:f>
              <c:numCache>
                <c:formatCode>0</c:formatCode>
                <c:ptCount val="4"/>
                <c:pt idx="0">
                  <c:v>17.117896162965199</c:v>
                </c:pt>
                <c:pt idx="1">
                  <c:v>8.2746283187816303</c:v>
                </c:pt>
                <c:pt idx="2">
                  <c:v>73.126520235599997</c:v>
                </c:pt>
                <c:pt idx="3">
                  <c:v>1.4809552826526999</c:v>
                </c:pt>
              </c:numCache>
            </c:numRef>
          </c:val>
          <c:extLst xmlns:c16r2="http://schemas.microsoft.com/office/drawing/2015/06/chart">
            <c:ext xmlns:c16="http://schemas.microsoft.com/office/drawing/2014/chart" uri="{C3380CC4-5D6E-409C-BE32-E72D297353CC}">
              <c16:uniqueId val="{0000000A-30A9-418B-A3F1-CB48375415AD}"/>
            </c:ext>
          </c:extLst>
        </c:ser>
        <c:dLbls>
          <c:dLblPos val="bestFit"/>
          <c:showLegendKey val="0"/>
          <c:showVal val="1"/>
          <c:showCatName val="0"/>
          <c:showSerName val="0"/>
          <c:showPercent val="0"/>
          <c:showBubbleSize val="0"/>
          <c:showLeaderLines val="1"/>
        </c:dLbls>
        <c:firstSliceAng val="0"/>
      </c:pieChart>
    </c:plotArea>
    <c:legend>
      <c:legendPos val="r"/>
      <c:layout>
        <c:manualLayout>
          <c:xMode val="edge"/>
          <c:yMode val="edge"/>
          <c:x val="3.42693198251095E-3"/>
          <c:y val="0.65207514702982816"/>
          <c:w val="0.97163751697599854"/>
          <c:h val="0.33168335958925249"/>
        </c:manualLayout>
      </c:layout>
      <c:overlay val="0"/>
      <c:txPr>
        <a:bodyPr/>
        <a:lstStyle/>
        <a:p>
          <a:pPr>
            <a:defRPr lang="ru-RU" sz="1400"/>
          </a:pPr>
          <a:endParaRPr lang="uk-UA"/>
        </a:p>
      </c:txPr>
    </c:legend>
    <c:plotVisOnly val="1"/>
    <c:dispBlanksAs val="zero"/>
    <c:showDLblsOverMax val="0"/>
  </c:chart>
  <c:txPr>
    <a:bodyPr/>
    <a:lstStyle/>
    <a:p>
      <a:pPr>
        <a:defRPr sz="1400">
          <a:latin typeface="Arial Narrow" panose="020B0606020202030204" pitchFamily="34" charset="0"/>
        </a:defRPr>
      </a:pPr>
      <a:endParaRPr lang="uk-UA"/>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5019873331051008"/>
          <c:y val="3.0598784013881577E-2"/>
          <c:w val="0.54980126668948981"/>
          <c:h val="0.94070081468088196"/>
        </c:manualLayout>
      </c:layout>
      <c:barChart>
        <c:barDir val="bar"/>
        <c:grouping val="percentStacked"/>
        <c:varyColors val="0"/>
        <c:ser>
          <c:idx val="0"/>
          <c:order val="0"/>
          <c:tx>
            <c:strRef>
              <c:f>Лист1!$B$1</c:f>
              <c:strCache>
                <c:ptCount val="1"/>
                <c:pt idx="0">
                  <c:v> Однозначно так</c:v>
                </c:pt>
              </c:strCache>
            </c:strRef>
          </c:tx>
          <c:spPr>
            <a:solidFill>
              <a:srgbClr val="2E75B6"/>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uk-UA"/>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Лист1!$A$2:$A$13</c:f>
              <c:strCache>
                <c:ptCount val="12"/>
                <c:pt idx="0">
                  <c:v>Kyiv</c:v>
                </c:pt>
                <c:pt idx="1">
                  <c:v>West</c:v>
                </c:pt>
                <c:pt idx="2">
                  <c:v>De-occupied zones</c:v>
                </c:pt>
                <c:pt idx="3">
                  <c:v>Center</c:v>
                </c:pt>
                <c:pt idx="4">
                  <c:v>Hostilities zones </c:v>
                </c:pt>
                <c:pt idx="5">
                  <c:v>Front-line zones </c:v>
                </c:pt>
                <c:pt idx="7">
                  <c:v>60+</c:v>
                </c:pt>
                <c:pt idx="8">
                  <c:v>50-59</c:v>
                </c:pt>
                <c:pt idx="9">
                  <c:v>40-49</c:v>
                </c:pt>
                <c:pt idx="10">
                  <c:v>30-39</c:v>
                </c:pt>
                <c:pt idx="11">
                  <c:v>18-29</c:v>
                </c:pt>
              </c:strCache>
            </c:strRef>
          </c:cat>
          <c:val>
            <c:numRef>
              <c:f>Лист1!$B$2:$B$13</c:f>
              <c:numCache>
                <c:formatCode>0</c:formatCode>
                <c:ptCount val="12"/>
                <c:pt idx="0">
                  <c:v>21.675658657238401</c:v>
                </c:pt>
                <c:pt idx="1">
                  <c:v>18.945864581124098</c:v>
                </c:pt>
                <c:pt idx="2">
                  <c:v>16.5891245077081</c:v>
                </c:pt>
                <c:pt idx="3">
                  <c:v>15.857843296455499</c:v>
                </c:pt>
                <c:pt idx="4">
                  <c:v>15.535991437954101</c:v>
                </c:pt>
                <c:pt idx="5">
                  <c:v>14.280600900598101</c:v>
                </c:pt>
                <c:pt idx="7">
                  <c:v>21.1868447565985</c:v>
                </c:pt>
                <c:pt idx="8">
                  <c:v>14.795205871218499</c:v>
                </c:pt>
                <c:pt idx="9">
                  <c:v>19.032230233417302</c:v>
                </c:pt>
                <c:pt idx="10">
                  <c:v>16.7213003700809</c:v>
                </c:pt>
                <c:pt idx="11">
                  <c:v>9.4848602767059607</c:v>
                </c:pt>
              </c:numCache>
            </c:numRef>
          </c:val>
          <c:extLst xmlns:c16r2="http://schemas.microsoft.com/office/drawing/2015/06/chart">
            <c:ext xmlns:c16="http://schemas.microsoft.com/office/drawing/2014/chart" uri="{C3380CC4-5D6E-409C-BE32-E72D297353CC}">
              <c16:uniqueId val="{00000000-296D-4928-A908-AD3D8426D402}"/>
            </c:ext>
          </c:extLst>
        </c:ser>
        <c:ser>
          <c:idx val="1"/>
          <c:order val="1"/>
          <c:tx>
            <c:strRef>
              <c:f>Лист1!$C$1</c:f>
              <c:strCache>
                <c:ptCount val="1"/>
                <c:pt idx="0">
                  <c:v> Скоріше так</c:v>
                </c:pt>
              </c:strCache>
            </c:strRef>
          </c:tx>
          <c:spPr>
            <a:solidFill>
              <a:srgbClr val="FFDE75"/>
            </a:solidFill>
            <a:ln>
              <a:noFill/>
            </a:ln>
          </c:spPr>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Лист1!$A$2:$A$13</c:f>
              <c:strCache>
                <c:ptCount val="12"/>
                <c:pt idx="0">
                  <c:v>Kyiv</c:v>
                </c:pt>
                <c:pt idx="1">
                  <c:v>West</c:v>
                </c:pt>
                <c:pt idx="2">
                  <c:v>De-occupied zones</c:v>
                </c:pt>
                <c:pt idx="3">
                  <c:v>Center</c:v>
                </c:pt>
                <c:pt idx="4">
                  <c:v>Hostilities zones </c:v>
                </c:pt>
                <c:pt idx="5">
                  <c:v>Front-line zones </c:v>
                </c:pt>
                <c:pt idx="7">
                  <c:v>60+</c:v>
                </c:pt>
                <c:pt idx="8">
                  <c:v>50-59</c:v>
                </c:pt>
                <c:pt idx="9">
                  <c:v>40-49</c:v>
                </c:pt>
                <c:pt idx="10">
                  <c:v>30-39</c:v>
                </c:pt>
                <c:pt idx="11">
                  <c:v>18-29</c:v>
                </c:pt>
              </c:strCache>
            </c:strRef>
          </c:cat>
          <c:val>
            <c:numRef>
              <c:f>Лист1!$C$2:$C$13</c:f>
              <c:numCache>
                <c:formatCode>0</c:formatCode>
                <c:ptCount val="12"/>
                <c:pt idx="0">
                  <c:v>68.711525279621696</c:v>
                </c:pt>
                <c:pt idx="1">
                  <c:v>72.945310149586803</c:v>
                </c:pt>
                <c:pt idx="2">
                  <c:v>74.429989492121194</c:v>
                </c:pt>
                <c:pt idx="3">
                  <c:v>72.160237855447406</c:v>
                </c:pt>
                <c:pt idx="4">
                  <c:v>74.840713931528299</c:v>
                </c:pt>
                <c:pt idx="5">
                  <c:v>74.7152444883436</c:v>
                </c:pt>
                <c:pt idx="7">
                  <c:v>68.288728792142905</c:v>
                </c:pt>
                <c:pt idx="8">
                  <c:v>72.495215734626299</c:v>
                </c:pt>
                <c:pt idx="9">
                  <c:v>74.528229088940506</c:v>
                </c:pt>
                <c:pt idx="10">
                  <c:v>72.989824504724197</c:v>
                </c:pt>
                <c:pt idx="11">
                  <c:v>82.166554167313194</c:v>
                </c:pt>
              </c:numCache>
            </c:numRef>
          </c:val>
          <c:extLst xmlns:c16r2="http://schemas.microsoft.com/office/drawing/2015/06/chart">
            <c:ext xmlns:c16="http://schemas.microsoft.com/office/drawing/2014/chart" uri="{C3380CC4-5D6E-409C-BE32-E72D297353CC}">
              <c16:uniqueId val="{00000001-296D-4928-A908-AD3D8426D402}"/>
            </c:ext>
          </c:extLst>
        </c:ser>
        <c:ser>
          <c:idx val="2"/>
          <c:order val="2"/>
          <c:tx>
            <c:strRef>
              <c:f>Лист1!$D$1</c:f>
              <c:strCache>
                <c:ptCount val="1"/>
                <c:pt idx="0">
                  <c:v>Важко відповісти</c:v>
                </c:pt>
              </c:strCache>
            </c:strRef>
          </c:tx>
          <c:spPr>
            <a:solidFill>
              <a:srgbClr val="F2F2F2"/>
            </a:solidFill>
          </c:spPr>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Лист1!$A$2:$A$13</c:f>
              <c:strCache>
                <c:ptCount val="12"/>
                <c:pt idx="0">
                  <c:v>Kyiv</c:v>
                </c:pt>
                <c:pt idx="1">
                  <c:v>West</c:v>
                </c:pt>
                <c:pt idx="2">
                  <c:v>De-occupied zones</c:v>
                </c:pt>
                <c:pt idx="3">
                  <c:v>Center</c:v>
                </c:pt>
                <c:pt idx="4">
                  <c:v>Hostilities zones </c:v>
                </c:pt>
                <c:pt idx="5">
                  <c:v>Front-line zones </c:v>
                </c:pt>
                <c:pt idx="7">
                  <c:v>60+</c:v>
                </c:pt>
                <c:pt idx="8">
                  <c:v>50-59</c:v>
                </c:pt>
                <c:pt idx="9">
                  <c:v>40-49</c:v>
                </c:pt>
                <c:pt idx="10">
                  <c:v>30-39</c:v>
                </c:pt>
                <c:pt idx="11">
                  <c:v>18-29</c:v>
                </c:pt>
              </c:strCache>
            </c:strRef>
          </c:cat>
          <c:val>
            <c:numRef>
              <c:f>Лист1!$D$2:$D$13</c:f>
              <c:numCache>
                <c:formatCode>0</c:formatCode>
                <c:ptCount val="12"/>
                <c:pt idx="1">
                  <c:v>1.2528239654967399</c:v>
                </c:pt>
                <c:pt idx="2">
                  <c:v>1.85106617279879</c:v>
                </c:pt>
                <c:pt idx="3">
                  <c:v>1.9648290233294701</c:v>
                </c:pt>
                <c:pt idx="4">
                  <c:v>0.83954949707619297</c:v>
                </c:pt>
                <c:pt idx="5">
                  <c:v>1.7588922681516801</c:v>
                </c:pt>
                <c:pt idx="7">
                  <c:v>2.1832227641798201</c:v>
                </c:pt>
                <c:pt idx="8">
                  <c:v>2.0143061581641399</c:v>
                </c:pt>
                <c:pt idx="9">
                  <c:v>0.94939025683168199</c:v>
                </c:pt>
                <c:pt idx="10">
                  <c:v>0.92155359708068796</c:v>
                </c:pt>
                <c:pt idx="11">
                  <c:v>0.96553107326210097</c:v>
                </c:pt>
              </c:numCache>
            </c:numRef>
          </c:val>
          <c:extLst xmlns:c16r2="http://schemas.microsoft.com/office/drawing/2015/06/chart">
            <c:ext xmlns:c16="http://schemas.microsoft.com/office/drawing/2014/chart" uri="{C3380CC4-5D6E-409C-BE32-E72D297353CC}">
              <c16:uniqueId val="{00000002-296D-4928-A908-AD3D8426D402}"/>
            </c:ext>
          </c:extLst>
        </c:ser>
        <c:ser>
          <c:idx val="3"/>
          <c:order val="3"/>
          <c:tx>
            <c:strRef>
              <c:f>Лист1!$E$1</c:f>
              <c:strCache>
                <c:ptCount val="1"/>
                <c:pt idx="0">
                  <c:v>Зовсім ні</c:v>
                </c:pt>
              </c:strCache>
            </c:strRef>
          </c:tx>
          <c:spPr>
            <a:solidFill>
              <a:srgbClr val="ED7D31"/>
            </a:solidFill>
          </c:spPr>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Лист1!$A$2:$A$13</c:f>
              <c:strCache>
                <c:ptCount val="12"/>
                <c:pt idx="0">
                  <c:v>Kyiv</c:v>
                </c:pt>
                <c:pt idx="1">
                  <c:v>West</c:v>
                </c:pt>
                <c:pt idx="2">
                  <c:v>De-occupied zones</c:v>
                </c:pt>
                <c:pt idx="3">
                  <c:v>Center</c:v>
                </c:pt>
                <c:pt idx="4">
                  <c:v>Hostilities zones </c:v>
                </c:pt>
                <c:pt idx="5">
                  <c:v>Front-line zones </c:v>
                </c:pt>
                <c:pt idx="7">
                  <c:v>60+</c:v>
                </c:pt>
                <c:pt idx="8">
                  <c:v>50-59</c:v>
                </c:pt>
                <c:pt idx="9">
                  <c:v>40-49</c:v>
                </c:pt>
                <c:pt idx="10">
                  <c:v>30-39</c:v>
                </c:pt>
                <c:pt idx="11">
                  <c:v>18-29</c:v>
                </c:pt>
              </c:strCache>
            </c:strRef>
          </c:cat>
          <c:val>
            <c:numRef>
              <c:f>Лист1!$E$2:$E$13</c:f>
              <c:numCache>
                <c:formatCode>0</c:formatCode>
                <c:ptCount val="12"/>
                <c:pt idx="0">
                  <c:v>9.2407909254576204</c:v>
                </c:pt>
                <c:pt idx="1">
                  <c:v>6.8560013037922403</c:v>
                </c:pt>
                <c:pt idx="2">
                  <c:v>7.1298198273718496</c:v>
                </c:pt>
                <c:pt idx="3">
                  <c:v>10.0170898247676</c:v>
                </c:pt>
                <c:pt idx="4">
                  <c:v>8.78374513344143</c:v>
                </c:pt>
                <c:pt idx="5">
                  <c:v>9.2452623429065905</c:v>
                </c:pt>
                <c:pt idx="7">
                  <c:v>8.3412036870789503</c:v>
                </c:pt>
                <c:pt idx="8">
                  <c:v>10.695272235991</c:v>
                </c:pt>
                <c:pt idx="9">
                  <c:v>5.4901504208105498</c:v>
                </c:pt>
                <c:pt idx="10">
                  <c:v>9.3673215281141999</c:v>
                </c:pt>
                <c:pt idx="11">
                  <c:v>7.3830544827187303</c:v>
                </c:pt>
              </c:numCache>
            </c:numRef>
          </c:val>
          <c:extLst xmlns:c16r2="http://schemas.microsoft.com/office/drawing/2015/06/chart">
            <c:ext xmlns:c16="http://schemas.microsoft.com/office/drawing/2014/chart" uri="{C3380CC4-5D6E-409C-BE32-E72D297353CC}">
              <c16:uniqueId val="{00000003-296D-4928-A908-AD3D8426D402}"/>
            </c:ext>
          </c:extLst>
        </c:ser>
        <c:dLbls>
          <c:dLblPos val="ctr"/>
          <c:showLegendKey val="0"/>
          <c:showVal val="1"/>
          <c:showCatName val="0"/>
          <c:showSerName val="0"/>
          <c:showPercent val="0"/>
          <c:showBubbleSize val="0"/>
        </c:dLbls>
        <c:gapWidth val="39"/>
        <c:overlap val="100"/>
        <c:axId val="1214463952"/>
        <c:axId val="1214480816"/>
      </c:barChart>
      <c:catAx>
        <c:axId val="1214463952"/>
        <c:scaling>
          <c:orientation val="maxMin"/>
        </c:scaling>
        <c:delete val="0"/>
        <c:axPos val="l"/>
        <c:numFmt formatCode="General" sourceLinked="0"/>
        <c:majorTickMark val="out"/>
        <c:minorTickMark val="none"/>
        <c:tickLblPos val="nextTo"/>
        <c:txPr>
          <a:bodyPr/>
          <a:lstStyle/>
          <a:p>
            <a:pPr algn="ctr">
              <a:defRPr/>
            </a:pPr>
            <a:endParaRPr lang="uk-UA"/>
          </a:p>
        </c:txPr>
        <c:crossAx val="1214480816"/>
        <c:crosses val="autoZero"/>
        <c:auto val="1"/>
        <c:lblAlgn val="ctr"/>
        <c:lblOffset val="100"/>
        <c:noMultiLvlLbl val="0"/>
      </c:catAx>
      <c:valAx>
        <c:axId val="1214480816"/>
        <c:scaling>
          <c:orientation val="minMax"/>
        </c:scaling>
        <c:delete val="1"/>
        <c:axPos val="t"/>
        <c:numFmt formatCode="0%" sourceLinked="1"/>
        <c:majorTickMark val="out"/>
        <c:minorTickMark val="none"/>
        <c:tickLblPos val="none"/>
        <c:crossAx val="1214463952"/>
        <c:crosses val="autoZero"/>
        <c:crossBetween val="between"/>
        <c:majorUnit val="0.5"/>
      </c:valAx>
    </c:plotArea>
    <c:plotVisOnly val="1"/>
    <c:dispBlanksAs val="gap"/>
    <c:showDLblsOverMax val="0"/>
  </c:chart>
  <c:txPr>
    <a:bodyPr/>
    <a:lstStyle/>
    <a:p>
      <a:pPr>
        <a:defRPr sz="1400" baseline="0">
          <a:latin typeface="Arial Narrow" panose="020B0606020202030204" pitchFamily="34" charset="0"/>
        </a:defRPr>
      </a:pPr>
      <a:endParaRPr lang="uk-UA"/>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61611505770102"/>
          <c:y val="0.10478919915795173"/>
          <c:w val="0.40802031686889528"/>
          <c:h val="0.55064617443622799"/>
        </c:manualLayout>
      </c:layout>
      <c:pieChart>
        <c:varyColors val="1"/>
        <c:ser>
          <c:idx val="0"/>
          <c:order val="0"/>
          <c:tx>
            <c:strRef>
              <c:f>Лист1!$B$1</c:f>
              <c:strCache>
                <c:ptCount val="1"/>
                <c:pt idx="0">
                  <c:v>Продажи</c:v>
                </c:pt>
              </c:strCache>
            </c:strRef>
          </c:tx>
          <c:dPt>
            <c:idx val="0"/>
            <c:bubble3D val="0"/>
            <c:spPr>
              <a:solidFill>
                <a:srgbClr val="2E75B6"/>
              </a:solidFill>
            </c:spPr>
            <c:extLst xmlns:c16r2="http://schemas.microsoft.com/office/drawing/2015/06/chart">
              <c:ext xmlns:c16="http://schemas.microsoft.com/office/drawing/2014/chart" uri="{C3380CC4-5D6E-409C-BE32-E72D297353CC}">
                <c16:uniqueId val="{00000001-30A9-418B-A3F1-CB48375415AD}"/>
              </c:ext>
            </c:extLst>
          </c:dPt>
          <c:dPt>
            <c:idx val="1"/>
            <c:bubble3D val="0"/>
            <c:spPr>
              <a:solidFill>
                <a:srgbClr val="FFDE75"/>
              </a:solidFill>
            </c:spPr>
            <c:extLst xmlns:c16r2="http://schemas.microsoft.com/office/drawing/2015/06/chart">
              <c:ext xmlns:c16="http://schemas.microsoft.com/office/drawing/2014/chart" uri="{C3380CC4-5D6E-409C-BE32-E72D297353CC}">
                <c16:uniqueId val="{00000003-30A9-418B-A3F1-CB48375415AD}"/>
              </c:ext>
            </c:extLst>
          </c:dPt>
          <c:dPt>
            <c:idx val="2"/>
            <c:bubble3D val="0"/>
            <c:spPr>
              <a:solidFill>
                <a:srgbClr val="FA8736"/>
              </a:solidFill>
            </c:spPr>
            <c:extLst xmlns:c16r2="http://schemas.microsoft.com/office/drawing/2015/06/chart">
              <c:ext xmlns:c16="http://schemas.microsoft.com/office/drawing/2014/chart" uri="{C3380CC4-5D6E-409C-BE32-E72D297353CC}">
                <c16:uniqueId val="{00000005-30A9-418B-A3F1-CB48375415AD}"/>
              </c:ext>
            </c:extLst>
          </c:dPt>
          <c:dPt>
            <c:idx val="3"/>
            <c:bubble3D val="0"/>
            <c:spPr>
              <a:solidFill>
                <a:schemeClr val="bg1">
                  <a:lumMod val="95000"/>
                </a:schemeClr>
              </a:solidFill>
            </c:spPr>
            <c:extLst xmlns:c16r2="http://schemas.microsoft.com/office/drawing/2015/06/chart">
              <c:ext xmlns:c16="http://schemas.microsoft.com/office/drawing/2014/chart" uri="{C3380CC4-5D6E-409C-BE32-E72D297353CC}">
                <c16:uniqueId val="{00000007-30A9-418B-A3F1-CB48375415AD}"/>
              </c:ext>
            </c:extLst>
          </c:dPt>
          <c:dLbls>
            <c:dLbl>
              <c:idx val="0"/>
              <c:spPr>
                <a:noFill/>
                <a:ln>
                  <a:noFill/>
                </a:ln>
                <a:effectLst/>
              </c:spPr>
              <c:txPr>
                <a:bodyPr wrap="square" lIns="38100" tIns="19050" rIns="38100" bIns="19050" anchor="ctr">
                  <a:spAutoFit/>
                </a:bodyPr>
                <a:lstStyle/>
                <a:p>
                  <a:pPr>
                    <a:defRPr b="1">
                      <a:solidFill>
                        <a:schemeClr val="bg1"/>
                      </a:solidFill>
                    </a:defRPr>
                  </a:pPr>
                  <a:endParaRPr lang="uk-UA"/>
                </a:p>
              </c:txPr>
              <c:dLblPos val="bestFit"/>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b="1"/>
                </a:pPr>
                <a:endParaRPr lang="uk-UA"/>
              </a:p>
            </c:txPr>
            <c:dLblPos val="bestFit"/>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Лист1!$A$2:$A$5</c:f>
              <c:strCache>
                <c:ptCount val="4"/>
                <c:pt idx="0">
                  <c:v>Yes, all who continued working in the occupied territories</c:v>
                </c:pt>
                <c:pt idx="1">
                  <c:v>Only lawyers, who collaborated with Russia and occupation administrations, including holding official positions, should be punished</c:v>
                </c:pt>
                <c:pt idx="2">
                  <c:v>No, lawyers should not be punished for continuing to work in the occupied territories</c:v>
                </c:pt>
                <c:pt idx="3">
                  <c:v>Difficult to answer </c:v>
                </c:pt>
              </c:strCache>
            </c:strRef>
          </c:cat>
          <c:val>
            <c:numRef>
              <c:f>Лист1!$B$2:$B$5</c:f>
              <c:numCache>
                <c:formatCode>0</c:formatCode>
                <c:ptCount val="4"/>
                <c:pt idx="0">
                  <c:v>9.5146837498751005</c:v>
                </c:pt>
                <c:pt idx="1">
                  <c:v>82.186774327751493</c:v>
                </c:pt>
                <c:pt idx="2">
                  <c:v>5.7352148264200098</c:v>
                </c:pt>
                <c:pt idx="3">
                  <c:v>2.56332709595313</c:v>
                </c:pt>
              </c:numCache>
            </c:numRef>
          </c:val>
          <c:extLst xmlns:c16r2="http://schemas.microsoft.com/office/drawing/2015/06/chart">
            <c:ext xmlns:c16="http://schemas.microsoft.com/office/drawing/2014/chart" uri="{C3380CC4-5D6E-409C-BE32-E72D297353CC}">
              <c16:uniqueId val="{0000000A-30A9-418B-A3F1-CB48375415AD}"/>
            </c:ext>
          </c:extLst>
        </c:ser>
        <c:dLbls>
          <c:dLblPos val="bestFit"/>
          <c:showLegendKey val="0"/>
          <c:showVal val="1"/>
          <c:showCatName val="0"/>
          <c:showSerName val="0"/>
          <c:showPercent val="0"/>
          <c:showBubbleSize val="0"/>
          <c:showLeaderLines val="1"/>
        </c:dLbls>
        <c:firstSliceAng val="0"/>
      </c:pieChart>
    </c:plotArea>
    <c:legend>
      <c:legendPos val="r"/>
      <c:layout>
        <c:manualLayout>
          <c:xMode val="edge"/>
          <c:yMode val="edge"/>
          <c:x val="2.8920847645673181E-2"/>
          <c:y val="0.66472180343311915"/>
          <c:w val="0.93829931957032497"/>
          <c:h val="0.33168335958925255"/>
        </c:manualLayout>
      </c:layout>
      <c:overlay val="0"/>
      <c:txPr>
        <a:bodyPr/>
        <a:lstStyle/>
        <a:p>
          <a:pPr>
            <a:defRPr lang="ru-RU" sz="1400"/>
          </a:pPr>
          <a:endParaRPr lang="uk-UA"/>
        </a:p>
      </c:txPr>
    </c:legend>
    <c:plotVisOnly val="1"/>
    <c:dispBlanksAs val="zero"/>
    <c:showDLblsOverMax val="0"/>
  </c:chart>
  <c:txPr>
    <a:bodyPr/>
    <a:lstStyle/>
    <a:p>
      <a:pPr>
        <a:defRPr sz="1400">
          <a:latin typeface="Arial Narrow" panose="020B0606020202030204" pitchFamily="34" charset="0"/>
        </a:defRPr>
      </a:pPr>
      <a:endParaRPr lang="uk-UA"/>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5019873331051008"/>
          <c:y val="3.0598784013881577E-2"/>
          <c:w val="0.54980126668948981"/>
          <c:h val="0.94070081468088196"/>
        </c:manualLayout>
      </c:layout>
      <c:barChart>
        <c:barDir val="bar"/>
        <c:grouping val="percentStacked"/>
        <c:varyColors val="0"/>
        <c:ser>
          <c:idx val="0"/>
          <c:order val="0"/>
          <c:tx>
            <c:strRef>
              <c:f>Лист1!$B$1</c:f>
              <c:strCache>
                <c:ptCount val="1"/>
                <c:pt idx="0">
                  <c:v> Однозначно так</c:v>
                </c:pt>
              </c:strCache>
            </c:strRef>
          </c:tx>
          <c:spPr>
            <a:solidFill>
              <a:srgbClr val="2E75B6"/>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uk-UA"/>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Лист1!$A$2:$A$13</c:f>
              <c:strCache>
                <c:ptCount val="12"/>
                <c:pt idx="0">
                  <c:v>West</c:v>
                </c:pt>
                <c:pt idx="1">
                  <c:v>Center</c:v>
                </c:pt>
                <c:pt idx="2">
                  <c:v>De-occupied zones</c:v>
                </c:pt>
                <c:pt idx="3">
                  <c:v>Kyiv</c:v>
                </c:pt>
                <c:pt idx="4">
                  <c:v>Front-line zones </c:v>
                </c:pt>
                <c:pt idx="5">
                  <c:v>Hostilities zones </c:v>
                </c:pt>
                <c:pt idx="7">
                  <c:v>60+</c:v>
                </c:pt>
                <c:pt idx="8">
                  <c:v>50-59</c:v>
                </c:pt>
                <c:pt idx="9">
                  <c:v>40-49</c:v>
                </c:pt>
                <c:pt idx="10">
                  <c:v>30-39</c:v>
                </c:pt>
                <c:pt idx="11">
                  <c:v>18-29</c:v>
                </c:pt>
              </c:strCache>
            </c:strRef>
          </c:cat>
          <c:val>
            <c:numRef>
              <c:f>Лист1!$B$2:$B$13</c:f>
              <c:numCache>
                <c:formatCode>0</c:formatCode>
                <c:ptCount val="12"/>
                <c:pt idx="0">
                  <c:v>10.800309285263699</c:v>
                </c:pt>
                <c:pt idx="1">
                  <c:v>10.0849064039261</c:v>
                </c:pt>
                <c:pt idx="2">
                  <c:v>9.7585107751652203</c:v>
                </c:pt>
                <c:pt idx="3">
                  <c:v>8.3324534988147505</c:v>
                </c:pt>
                <c:pt idx="4">
                  <c:v>8.1032493448198899</c:v>
                </c:pt>
                <c:pt idx="5">
                  <c:v>7.0913726294538497</c:v>
                </c:pt>
                <c:pt idx="7">
                  <c:v>12.990901428919299</c:v>
                </c:pt>
                <c:pt idx="8">
                  <c:v>9.3724896706351295</c:v>
                </c:pt>
                <c:pt idx="9">
                  <c:v>8.1853241118295497</c:v>
                </c:pt>
                <c:pt idx="10">
                  <c:v>7.9259855125216996</c:v>
                </c:pt>
                <c:pt idx="11">
                  <c:v>6.5841356473077903</c:v>
                </c:pt>
              </c:numCache>
            </c:numRef>
          </c:val>
          <c:extLst xmlns:c16r2="http://schemas.microsoft.com/office/drawing/2015/06/chart">
            <c:ext xmlns:c16="http://schemas.microsoft.com/office/drawing/2014/chart" uri="{C3380CC4-5D6E-409C-BE32-E72D297353CC}">
              <c16:uniqueId val="{00000000-296D-4928-A908-AD3D8426D402}"/>
            </c:ext>
          </c:extLst>
        </c:ser>
        <c:ser>
          <c:idx val="1"/>
          <c:order val="1"/>
          <c:tx>
            <c:strRef>
              <c:f>Лист1!$C$1</c:f>
              <c:strCache>
                <c:ptCount val="1"/>
                <c:pt idx="0">
                  <c:v> Скоріше так</c:v>
                </c:pt>
              </c:strCache>
            </c:strRef>
          </c:tx>
          <c:spPr>
            <a:solidFill>
              <a:srgbClr val="FFDE75"/>
            </a:solidFill>
            <a:ln>
              <a:noFill/>
            </a:ln>
          </c:spPr>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Лист1!$A$2:$A$13</c:f>
              <c:strCache>
                <c:ptCount val="12"/>
                <c:pt idx="0">
                  <c:v>West</c:v>
                </c:pt>
                <c:pt idx="1">
                  <c:v>Center</c:v>
                </c:pt>
                <c:pt idx="2">
                  <c:v>De-occupied zones</c:v>
                </c:pt>
                <c:pt idx="3">
                  <c:v>Kyiv</c:v>
                </c:pt>
                <c:pt idx="4">
                  <c:v>Front-line zones </c:v>
                </c:pt>
                <c:pt idx="5">
                  <c:v>Hostilities zones </c:v>
                </c:pt>
                <c:pt idx="7">
                  <c:v>60+</c:v>
                </c:pt>
                <c:pt idx="8">
                  <c:v>50-59</c:v>
                </c:pt>
                <c:pt idx="9">
                  <c:v>40-49</c:v>
                </c:pt>
                <c:pt idx="10">
                  <c:v>30-39</c:v>
                </c:pt>
                <c:pt idx="11">
                  <c:v>18-29</c:v>
                </c:pt>
              </c:strCache>
            </c:strRef>
          </c:cat>
          <c:val>
            <c:numRef>
              <c:f>Лист1!$C$2:$C$13</c:f>
              <c:numCache>
                <c:formatCode>0</c:formatCode>
                <c:ptCount val="12"/>
                <c:pt idx="0">
                  <c:v>82.211414928428894</c:v>
                </c:pt>
                <c:pt idx="1">
                  <c:v>85.107714793927997</c:v>
                </c:pt>
                <c:pt idx="2">
                  <c:v>80.845834501011893</c:v>
                </c:pt>
                <c:pt idx="3">
                  <c:v>83.130264876450696</c:v>
                </c:pt>
                <c:pt idx="4">
                  <c:v>82.602021520180401</c:v>
                </c:pt>
                <c:pt idx="5">
                  <c:v>74.429738808929997</c:v>
                </c:pt>
                <c:pt idx="7">
                  <c:v>79.247667601480202</c:v>
                </c:pt>
                <c:pt idx="8">
                  <c:v>81.648817025231395</c:v>
                </c:pt>
                <c:pt idx="9">
                  <c:v>83.119281744145397</c:v>
                </c:pt>
                <c:pt idx="10">
                  <c:v>85.027635787094795</c:v>
                </c:pt>
                <c:pt idx="11">
                  <c:v>83.385771218346804</c:v>
                </c:pt>
              </c:numCache>
            </c:numRef>
          </c:val>
          <c:extLst xmlns:c16r2="http://schemas.microsoft.com/office/drawing/2015/06/chart">
            <c:ext xmlns:c16="http://schemas.microsoft.com/office/drawing/2014/chart" uri="{C3380CC4-5D6E-409C-BE32-E72D297353CC}">
              <c16:uniqueId val="{00000001-296D-4928-A908-AD3D8426D402}"/>
            </c:ext>
          </c:extLst>
        </c:ser>
        <c:ser>
          <c:idx val="2"/>
          <c:order val="2"/>
          <c:tx>
            <c:strRef>
              <c:f>Лист1!$D$1</c:f>
              <c:strCache>
                <c:ptCount val="1"/>
                <c:pt idx="0">
                  <c:v>Важко відповісти</c:v>
                </c:pt>
              </c:strCache>
            </c:strRef>
          </c:tx>
          <c:spPr>
            <a:solidFill>
              <a:srgbClr val="F2F2F2"/>
            </a:solidFill>
          </c:spPr>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Лист1!$A$2:$A$13</c:f>
              <c:strCache>
                <c:ptCount val="12"/>
                <c:pt idx="0">
                  <c:v>West</c:v>
                </c:pt>
                <c:pt idx="1">
                  <c:v>Center</c:v>
                </c:pt>
                <c:pt idx="2">
                  <c:v>De-occupied zones</c:v>
                </c:pt>
                <c:pt idx="3">
                  <c:v>Kyiv</c:v>
                </c:pt>
                <c:pt idx="4">
                  <c:v>Front-line zones </c:v>
                </c:pt>
                <c:pt idx="5">
                  <c:v>Hostilities zones </c:v>
                </c:pt>
                <c:pt idx="7">
                  <c:v>60+</c:v>
                </c:pt>
                <c:pt idx="8">
                  <c:v>50-59</c:v>
                </c:pt>
                <c:pt idx="9">
                  <c:v>40-49</c:v>
                </c:pt>
                <c:pt idx="10">
                  <c:v>30-39</c:v>
                </c:pt>
                <c:pt idx="11">
                  <c:v>18-29</c:v>
                </c:pt>
              </c:strCache>
            </c:strRef>
          </c:cat>
          <c:val>
            <c:numRef>
              <c:f>Лист1!$D$2:$D$13</c:f>
              <c:numCache>
                <c:formatCode>0</c:formatCode>
                <c:ptCount val="12"/>
                <c:pt idx="0">
                  <c:v>1.50110866441279</c:v>
                </c:pt>
                <c:pt idx="1">
                  <c:v>2.3206616203875199</c:v>
                </c:pt>
                <c:pt idx="2">
                  <c:v>3.6649190191119998</c:v>
                </c:pt>
                <c:pt idx="3">
                  <c:v>3.27108293134147</c:v>
                </c:pt>
                <c:pt idx="4">
                  <c:v>1.47593092675584</c:v>
                </c:pt>
                <c:pt idx="5">
                  <c:v>7.49597765246601</c:v>
                </c:pt>
                <c:pt idx="7">
                  <c:v>3.94241970777425</c:v>
                </c:pt>
                <c:pt idx="8">
                  <c:v>2.10407139607514</c:v>
                </c:pt>
                <c:pt idx="9">
                  <c:v>2.10885049608732</c:v>
                </c:pt>
                <c:pt idx="10">
                  <c:v>1.91472543296311</c:v>
                </c:pt>
                <c:pt idx="11">
                  <c:v>1.7730885693032701</c:v>
                </c:pt>
              </c:numCache>
            </c:numRef>
          </c:val>
          <c:extLst xmlns:c16r2="http://schemas.microsoft.com/office/drawing/2015/06/chart">
            <c:ext xmlns:c16="http://schemas.microsoft.com/office/drawing/2014/chart" uri="{C3380CC4-5D6E-409C-BE32-E72D297353CC}">
              <c16:uniqueId val="{00000002-296D-4928-A908-AD3D8426D402}"/>
            </c:ext>
          </c:extLst>
        </c:ser>
        <c:ser>
          <c:idx val="3"/>
          <c:order val="3"/>
          <c:tx>
            <c:strRef>
              <c:f>Лист1!$E$1</c:f>
              <c:strCache>
                <c:ptCount val="1"/>
                <c:pt idx="0">
                  <c:v>Зовсім ні</c:v>
                </c:pt>
              </c:strCache>
            </c:strRef>
          </c:tx>
          <c:spPr>
            <a:solidFill>
              <a:srgbClr val="ED7D31"/>
            </a:solidFill>
          </c:spPr>
          <c:invertIfNegative val="0"/>
          <c:dLbls>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Лист1!$A$2:$A$13</c:f>
              <c:strCache>
                <c:ptCount val="12"/>
                <c:pt idx="0">
                  <c:v>West</c:v>
                </c:pt>
                <c:pt idx="1">
                  <c:v>Center</c:v>
                </c:pt>
                <c:pt idx="2">
                  <c:v>De-occupied zones</c:v>
                </c:pt>
                <c:pt idx="3">
                  <c:v>Kyiv</c:v>
                </c:pt>
                <c:pt idx="4">
                  <c:v>Front-line zones </c:v>
                </c:pt>
                <c:pt idx="5">
                  <c:v>Hostilities zones </c:v>
                </c:pt>
                <c:pt idx="7">
                  <c:v>60+</c:v>
                </c:pt>
                <c:pt idx="8">
                  <c:v>50-59</c:v>
                </c:pt>
                <c:pt idx="9">
                  <c:v>40-49</c:v>
                </c:pt>
                <c:pt idx="10">
                  <c:v>30-39</c:v>
                </c:pt>
                <c:pt idx="11">
                  <c:v>18-29</c:v>
                </c:pt>
              </c:strCache>
            </c:strRef>
          </c:cat>
          <c:val>
            <c:numRef>
              <c:f>Лист1!$E$2:$E$13</c:f>
              <c:numCache>
                <c:formatCode>0</c:formatCode>
                <c:ptCount val="12"/>
                <c:pt idx="0">
                  <c:v>5.4871671218946698</c:v>
                </c:pt>
                <c:pt idx="1">
                  <c:v>2.4867171817583702</c:v>
                </c:pt>
                <c:pt idx="2">
                  <c:v>5.7307357047108001</c:v>
                </c:pt>
                <c:pt idx="3">
                  <c:v>5.2661986933930898</c:v>
                </c:pt>
                <c:pt idx="4">
                  <c:v>7.8187982082439103</c:v>
                </c:pt>
                <c:pt idx="5">
                  <c:v>10.9829109091501</c:v>
                </c:pt>
                <c:pt idx="7">
                  <c:v>3.81901126182651</c:v>
                </c:pt>
                <c:pt idx="8">
                  <c:v>6.8746219080584003</c:v>
                </c:pt>
                <c:pt idx="9">
                  <c:v>6.5865436479377397</c:v>
                </c:pt>
                <c:pt idx="10">
                  <c:v>5.1316532674203597</c:v>
                </c:pt>
                <c:pt idx="11">
                  <c:v>8.2570045650421395</c:v>
                </c:pt>
              </c:numCache>
            </c:numRef>
          </c:val>
          <c:extLst xmlns:c16r2="http://schemas.microsoft.com/office/drawing/2015/06/chart">
            <c:ext xmlns:c16="http://schemas.microsoft.com/office/drawing/2014/chart" uri="{C3380CC4-5D6E-409C-BE32-E72D297353CC}">
              <c16:uniqueId val="{00000003-296D-4928-A908-AD3D8426D402}"/>
            </c:ext>
          </c:extLst>
        </c:ser>
        <c:dLbls>
          <c:dLblPos val="ctr"/>
          <c:showLegendKey val="0"/>
          <c:showVal val="1"/>
          <c:showCatName val="0"/>
          <c:showSerName val="0"/>
          <c:showPercent val="0"/>
          <c:showBubbleSize val="0"/>
        </c:dLbls>
        <c:gapWidth val="39"/>
        <c:overlap val="100"/>
        <c:axId val="1214482992"/>
        <c:axId val="1214468848"/>
      </c:barChart>
      <c:catAx>
        <c:axId val="1214482992"/>
        <c:scaling>
          <c:orientation val="maxMin"/>
        </c:scaling>
        <c:delete val="0"/>
        <c:axPos val="l"/>
        <c:numFmt formatCode="General" sourceLinked="0"/>
        <c:majorTickMark val="out"/>
        <c:minorTickMark val="none"/>
        <c:tickLblPos val="nextTo"/>
        <c:txPr>
          <a:bodyPr/>
          <a:lstStyle/>
          <a:p>
            <a:pPr algn="ctr">
              <a:defRPr/>
            </a:pPr>
            <a:endParaRPr lang="uk-UA"/>
          </a:p>
        </c:txPr>
        <c:crossAx val="1214468848"/>
        <c:crosses val="autoZero"/>
        <c:auto val="1"/>
        <c:lblAlgn val="ctr"/>
        <c:lblOffset val="100"/>
        <c:noMultiLvlLbl val="0"/>
      </c:catAx>
      <c:valAx>
        <c:axId val="1214468848"/>
        <c:scaling>
          <c:orientation val="minMax"/>
        </c:scaling>
        <c:delete val="1"/>
        <c:axPos val="t"/>
        <c:numFmt formatCode="0%" sourceLinked="1"/>
        <c:majorTickMark val="out"/>
        <c:minorTickMark val="none"/>
        <c:tickLblPos val="none"/>
        <c:crossAx val="1214482992"/>
        <c:crosses val="autoZero"/>
        <c:crossBetween val="between"/>
        <c:majorUnit val="0.5"/>
      </c:valAx>
    </c:plotArea>
    <c:plotVisOnly val="1"/>
    <c:dispBlanksAs val="gap"/>
    <c:showDLblsOverMax val="0"/>
  </c:chart>
  <c:txPr>
    <a:bodyPr/>
    <a:lstStyle/>
    <a:p>
      <a:pPr>
        <a:defRPr sz="1400" baseline="0">
          <a:latin typeface="Arial Narrow" panose="020B0606020202030204" pitchFamily="34" charset="0"/>
        </a:defRPr>
      </a:pPr>
      <a:endParaRPr lang="uk-UA"/>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0.53245</cdr:x>
      <cdr:y>0.69983</cdr:y>
    </cdr:from>
    <cdr:to>
      <cdr:x>0.57813</cdr:x>
      <cdr:y>0.75807</cdr:y>
    </cdr:to>
    <cdr:cxnSp macro="">
      <cdr:nvCxnSpPr>
        <cdr:cNvPr id="2" name="Прямая со стрелкой 9">
          <a:extLst xmlns:a="http://schemas.openxmlformats.org/drawingml/2006/main">
            <a:ext uri="{FF2B5EF4-FFF2-40B4-BE49-F238E27FC236}">
              <a16:creationId xmlns:lc="http://schemas.openxmlformats.org/drawingml/2006/lockedCanvas" xmlns:a16="http://schemas.microsoft.com/office/drawing/2014/main" xmlns:p="http://schemas.openxmlformats.org/presentationml/2006/main" xmlns:r="http://schemas.openxmlformats.org/officeDocument/2006/relationships" xmlns="" id="{BA75A1EF-6D76-C2AC-0CAE-E292D0F5C621}"/>
            </a:ext>
          </a:extLst>
        </cdr:cNvPr>
        <cdr:cNvCxnSpPr>
          <a:cxnSpLocks xmlns:a="http://schemas.openxmlformats.org/drawingml/2006/main"/>
        </cdr:cNvCxnSpPr>
      </cdr:nvCxnSpPr>
      <cdr:spPr>
        <a:xfrm xmlns:a="http://schemas.openxmlformats.org/drawingml/2006/main" flipV="1">
          <a:off x="5626100" y="3904004"/>
          <a:ext cx="482600" cy="324865"/>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C4BD51-01DD-4353-B963-A2B8E6B18B0A}" type="datetimeFigureOut">
              <a:rPr lang="uk-UA" smtClean="0"/>
              <a:t>04.03.2025</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CBAFCE-9B3F-4FF6-AB6C-264909D6D3A4}" type="slidenum">
              <a:rPr lang="uk-UA" smtClean="0"/>
              <a:t>‹№›</a:t>
            </a:fld>
            <a:endParaRPr lang="uk-UA"/>
          </a:p>
        </p:txBody>
      </p:sp>
    </p:spTree>
    <p:extLst>
      <p:ext uri="{BB962C8B-B14F-4D97-AF65-F5344CB8AC3E}">
        <p14:creationId xmlns:p14="http://schemas.microsoft.com/office/powerpoint/2010/main" val="3909134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marL="0" marR="0" lvl="0" indent="0" algn="r" defTabSz="987104" rtl="0" eaLnBrk="1" fontAlgn="auto" latinLnBrk="0" hangingPunct="1">
              <a:lnSpc>
                <a:spcPct val="100000"/>
              </a:lnSpc>
              <a:spcBef>
                <a:spcPts val="0"/>
              </a:spcBef>
              <a:spcAft>
                <a:spcPts val="0"/>
              </a:spcAft>
              <a:buClrTx/>
              <a:buSzTx/>
              <a:buFontTx/>
              <a:buNone/>
              <a:tabLst/>
              <a:defRPr/>
            </a:pPr>
            <a:fld id="{65B90AAF-FC50-4F93-BB84-B11BE8AC18F2}" type="slidenum">
              <a:rPr kumimoji="0" lang="uk-U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87104" rtl="0" eaLnBrk="1" fontAlgn="auto" latinLnBrk="0" hangingPunct="1">
                <a:lnSpc>
                  <a:spcPct val="100000"/>
                </a:lnSpc>
                <a:spcBef>
                  <a:spcPts val="0"/>
                </a:spcBef>
                <a:spcAft>
                  <a:spcPts val="0"/>
                </a:spcAft>
                <a:buClrTx/>
                <a:buSzTx/>
                <a:buFontTx/>
                <a:buNone/>
                <a:tabLst/>
                <a:defRPr/>
              </a:pPr>
              <a:t>1</a:t>
            </a:fld>
            <a:endParaRPr kumimoji="0" lang="uk-U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566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D320A9B-791C-4341-80DD-3A1F2D38D1F0}" type="slidenum">
              <a:rPr lang="uk-UA" smtClean="0"/>
              <a:t>23</a:t>
            </a:fld>
            <a:endParaRPr lang="uk-UA"/>
          </a:p>
        </p:txBody>
      </p:sp>
    </p:spTree>
    <p:extLst>
      <p:ext uri="{BB962C8B-B14F-4D97-AF65-F5344CB8AC3E}">
        <p14:creationId xmlns:p14="http://schemas.microsoft.com/office/powerpoint/2010/main" val="100940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9FF64-2A7F-4303-A686-0ED3463D9E7A}"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873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9FF64-2A7F-4303-A686-0ED3463D9E7A}"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0911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2F9FF64-2A7F-4303-A686-0ED3463D9E7A}" type="slidenum">
              <a:rPr lang="ru-RU" smtClean="0"/>
              <a:t>5</a:t>
            </a:fld>
            <a:endParaRPr lang="ru-RU"/>
          </a:p>
        </p:txBody>
      </p:sp>
    </p:spTree>
    <p:extLst>
      <p:ext uri="{BB962C8B-B14F-4D97-AF65-F5344CB8AC3E}">
        <p14:creationId xmlns:p14="http://schemas.microsoft.com/office/powerpoint/2010/main" val="3988886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61581C1-E265-D8CB-9CBF-E0AC0315528B}"/>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AADAE51D-237C-064E-E54C-65A5A7BABDBB}"/>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1EC16C6C-B61E-6992-19AE-E04A06A2BF5F}"/>
              </a:ext>
            </a:extLst>
          </p:cNvPr>
          <p:cNvSpPr>
            <a:spLocks noGrp="1"/>
          </p:cNvSpPr>
          <p:nvPr>
            <p:ph type="body" idx="1"/>
          </p:nvPr>
        </p:nvSpPr>
        <p:spPr/>
        <p:txBody>
          <a:bodyPr/>
          <a:lstStyle/>
          <a:p>
            <a:endParaRPr lang="uk-UA" dirty="0"/>
          </a:p>
        </p:txBody>
      </p:sp>
      <p:sp>
        <p:nvSpPr>
          <p:cNvPr id="4" name="Slide Number Placeholder 3">
            <a:extLst>
              <a:ext uri="{FF2B5EF4-FFF2-40B4-BE49-F238E27FC236}">
                <a16:creationId xmlns="" xmlns:a16="http://schemas.microsoft.com/office/drawing/2014/main" id="{B385BA41-29F5-D93D-E68F-71968E6FB54E}"/>
              </a:ext>
            </a:extLst>
          </p:cNvPr>
          <p:cNvSpPr>
            <a:spLocks noGrp="1"/>
          </p:cNvSpPr>
          <p:nvPr>
            <p:ph type="sldNum" sz="quarter" idx="10"/>
          </p:nvPr>
        </p:nvSpPr>
        <p:spPr/>
        <p:txBody>
          <a:bodyPr/>
          <a:lstStyle/>
          <a:p>
            <a:fld id="{52F9FF64-2A7F-4303-A686-0ED3463D9E7A}" type="slidenum">
              <a:rPr lang="ru-RU" smtClean="0"/>
              <a:t>7</a:t>
            </a:fld>
            <a:endParaRPr lang="ru-RU"/>
          </a:p>
        </p:txBody>
      </p:sp>
    </p:spTree>
    <p:extLst>
      <p:ext uri="{BB962C8B-B14F-4D97-AF65-F5344CB8AC3E}">
        <p14:creationId xmlns:p14="http://schemas.microsoft.com/office/powerpoint/2010/main" val="3394142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3217611-FDB3-C016-E6AB-7F7D295C4797}"/>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6408021E-D77E-6160-6310-3199F886A74F}"/>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2553A394-63D9-901E-A771-AF7260B43F3F}"/>
              </a:ext>
            </a:extLst>
          </p:cNvPr>
          <p:cNvSpPr>
            <a:spLocks noGrp="1"/>
          </p:cNvSpPr>
          <p:nvPr>
            <p:ph type="body" idx="1"/>
          </p:nvPr>
        </p:nvSpPr>
        <p:spPr/>
        <p:txBody>
          <a:bodyPr/>
          <a:lstStyle/>
          <a:p>
            <a:endParaRPr lang="uk-UA" dirty="0"/>
          </a:p>
        </p:txBody>
      </p:sp>
      <p:sp>
        <p:nvSpPr>
          <p:cNvPr id="4" name="Slide Number Placeholder 3">
            <a:extLst>
              <a:ext uri="{FF2B5EF4-FFF2-40B4-BE49-F238E27FC236}">
                <a16:creationId xmlns="" xmlns:a16="http://schemas.microsoft.com/office/drawing/2014/main" id="{87E46BF7-CA3A-D4E3-6B63-67A6AB78E8D5}"/>
              </a:ext>
            </a:extLst>
          </p:cNvPr>
          <p:cNvSpPr>
            <a:spLocks noGrp="1"/>
          </p:cNvSpPr>
          <p:nvPr>
            <p:ph type="sldNum" sz="quarter" idx="10"/>
          </p:nvPr>
        </p:nvSpPr>
        <p:spPr/>
        <p:txBody>
          <a:bodyPr/>
          <a:lstStyle/>
          <a:p>
            <a:fld id="{52F9FF64-2A7F-4303-A686-0ED3463D9E7A}" type="slidenum">
              <a:rPr lang="ru-RU" smtClean="0"/>
              <a:t>10</a:t>
            </a:fld>
            <a:endParaRPr lang="ru-RU"/>
          </a:p>
        </p:txBody>
      </p:sp>
    </p:spTree>
    <p:extLst>
      <p:ext uri="{BB962C8B-B14F-4D97-AF65-F5344CB8AC3E}">
        <p14:creationId xmlns:p14="http://schemas.microsoft.com/office/powerpoint/2010/main" val="157275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1DA54B4-DE9F-B014-CF48-9CF0B3A0CFC7}"/>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31C94E1F-C00D-93D4-E05A-5010FB8EF5C6}"/>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8D869246-CF9F-491B-3020-D3A5D7F9B52C}"/>
              </a:ext>
            </a:extLst>
          </p:cNvPr>
          <p:cNvSpPr>
            <a:spLocks noGrp="1"/>
          </p:cNvSpPr>
          <p:nvPr>
            <p:ph type="body" idx="1"/>
          </p:nvPr>
        </p:nvSpPr>
        <p:spPr/>
        <p:txBody>
          <a:bodyPr/>
          <a:lstStyle/>
          <a:p>
            <a:endParaRPr lang="uk-UA" dirty="0"/>
          </a:p>
        </p:txBody>
      </p:sp>
      <p:sp>
        <p:nvSpPr>
          <p:cNvPr id="4" name="Slide Number Placeholder 3">
            <a:extLst>
              <a:ext uri="{FF2B5EF4-FFF2-40B4-BE49-F238E27FC236}">
                <a16:creationId xmlns="" xmlns:a16="http://schemas.microsoft.com/office/drawing/2014/main" id="{0FABBAD8-F861-23F7-5C10-AE2CAF29CA4B}"/>
              </a:ext>
            </a:extLst>
          </p:cNvPr>
          <p:cNvSpPr>
            <a:spLocks noGrp="1"/>
          </p:cNvSpPr>
          <p:nvPr>
            <p:ph type="sldNum" sz="quarter" idx="10"/>
          </p:nvPr>
        </p:nvSpPr>
        <p:spPr/>
        <p:txBody>
          <a:bodyPr/>
          <a:lstStyle/>
          <a:p>
            <a:fld id="{52F9FF64-2A7F-4303-A686-0ED3463D9E7A}" type="slidenum">
              <a:rPr lang="ru-RU" smtClean="0"/>
              <a:t>11</a:t>
            </a:fld>
            <a:endParaRPr lang="ru-RU"/>
          </a:p>
        </p:txBody>
      </p:sp>
    </p:spTree>
    <p:extLst>
      <p:ext uri="{BB962C8B-B14F-4D97-AF65-F5344CB8AC3E}">
        <p14:creationId xmlns:p14="http://schemas.microsoft.com/office/powerpoint/2010/main" val="1672760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14DABAA-AEF3-F505-FFB7-E9A3BCA67E5F}"/>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93F38185-044A-3352-6896-AC07069005BE}"/>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0A4F0D4E-0A9D-BED1-9F28-095D47858F71}"/>
              </a:ext>
            </a:extLst>
          </p:cNvPr>
          <p:cNvSpPr>
            <a:spLocks noGrp="1"/>
          </p:cNvSpPr>
          <p:nvPr>
            <p:ph type="body" idx="1"/>
          </p:nvPr>
        </p:nvSpPr>
        <p:spPr/>
        <p:txBody>
          <a:bodyPr/>
          <a:lstStyle/>
          <a:p>
            <a:endParaRPr lang="uk-UA" dirty="0"/>
          </a:p>
        </p:txBody>
      </p:sp>
      <p:sp>
        <p:nvSpPr>
          <p:cNvPr id="4" name="Slide Number Placeholder 3">
            <a:extLst>
              <a:ext uri="{FF2B5EF4-FFF2-40B4-BE49-F238E27FC236}">
                <a16:creationId xmlns="" xmlns:a16="http://schemas.microsoft.com/office/drawing/2014/main" id="{0E878E4F-C957-8753-D203-3F0849A5E2CF}"/>
              </a:ext>
            </a:extLst>
          </p:cNvPr>
          <p:cNvSpPr>
            <a:spLocks noGrp="1"/>
          </p:cNvSpPr>
          <p:nvPr>
            <p:ph type="sldNum" sz="quarter" idx="10"/>
          </p:nvPr>
        </p:nvSpPr>
        <p:spPr/>
        <p:txBody>
          <a:bodyPr/>
          <a:lstStyle/>
          <a:p>
            <a:fld id="{52F9FF64-2A7F-4303-A686-0ED3463D9E7A}" type="slidenum">
              <a:rPr lang="ru-RU" smtClean="0"/>
              <a:t>12</a:t>
            </a:fld>
            <a:endParaRPr lang="ru-RU"/>
          </a:p>
        </p:txBody>
      </p:sp>
    </p:spTree>
    <p:extLst>
      <p:ext uri="{BB962C8B-B14F-4D97-AF65-F5344CB8AC3E}">
        <p14:creationId xmlns:p14="http://schemas.microsoft.com/office/powerpoint/2010/main" val="2329539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48095B0-6175-4816-0E4C-B2BA6B079B30}"/>
            </a:ext>
          </a:extLst>
        </p:cNvPr>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CB0395E3-8F45-2289-486B-23106C57CC11}"/>
              </a:ext>
            </a:extLst>
          </p:cNvPr>
          <p:cNvSpPr>
            <a:spLocks noGrp="1" noRot="1" noChangeAspect="1"/>
          </p:cNvSpPr>
          <p:nvPr>
            <p:ph type="sldImg"/>
          </p:nvPr>
        </p:nvSpPr>
        <p:spPr/>
      </p:sp>
      <p:sp>
        <p:nvSpPr>
          <p:cNvPr id="3" name="Notes Placeholder 2">
            <a:extLst>
              <a:ext uri="{FF2B5EF4-FFF2-40B4-BE49-F238E27FC236}">
                <a16:creationId xmlns="" xmlns:a16="http://schemas.microsoft.com/office/drawing/2014/main" id="{82E3D72C-CBD0-751E-2439-7DED7D0476DB}"/>
              </a:ext>
            </a:extLst>
          </p:cNvPr>
          <p:cNvSpPr>
            <a:spLocks noGrp="1"/>
          </p:cNvSpPr>
          <p:nvPr>
            <p:ph type="body" idx="1"/>
          </p:nvPr>
        </p:nvSpPr>
        <p:spPr/>
        <p:txBody>
          <a:bodyPr/>
          <a:lstStyle/>
          <a:p>
            <a:endParaRPr lang="uk-UA" dirty="0"/>
          </a:p>
        </p:txBody>
      </p:sp>
      <p:sp>
        <p:nvSpPr>
          <p:cNvPr id="4" name="Slide Number Placeholder 3">
            <a:extLst>
              <a:ext uri="{FF2B5EF4-FFF2-40B4-BE49-F238E27FC236}">
                <a16:creationId xmlns="" xmlns:a16="http://schemas.microsoft.com/office/drawing/2014/main" id="{0DA7A22B-3F98-CC7A-FD11-18204FB8A5B5}"/>
              </a:ext>
            </a:extLst>
          </p:cNvPr>
          <p:cNvSpPr>
            <a:spLocks noGrp="1"/>
          </p:cNvSpPr>
          <p:nvPr>
            <p:ph type="sldNum" sz="quarter" idx="10"/>
          </p:nvPr>
        </p:nvSpPr>
        <p:spPr/>
        <p:txBody>
          <a:bodyPr/>
          <a:lstStyle/>
          <a:p>
            <a:fld id="{52F9FF64-2A7F-4303-A686-0ED3463D9E7A}" type="slidenum">
              <a:rPr lang="ru-RU" smtClean="0"/>
              <a:t>20</a:t>
            </a:fld>
            <a:endParaRPr lang="ru-RU"/>
          </a:p>
        </p:txBody>
      </p:sp>
    </p:spTree>
    <p:extLst>
      <p:ext uri="{BB962C8B-B14F-4D97-AF65-F5344CB8AC3E}">
        <p14:creationId xmlns:p14="http://schemas.microsoft.com/office/powerpoint/2010/main" val="3726642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E9E9C2C-BDBD-4845-0CE7-28F9C921AFE2}"/>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 xmlns:a16="http://schemas.microsoft.com/office/drawing/2014/main" id="{59576B92-B12D-51C2-ADAE-A25F38013E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 xmlns:a16="http://schemas.microsoft.com/office/drawing/2014/main" id="{41873E82-E5CB-222F-DDD6-35157841B2A2}"/>
              </a:ext>
            </a:extLst>
          </p:cNvPr>
          <p:cNvSpPr>
            <a:spLocks noGrp="1"/>
          </p:cNvSpPr>
          <p:nvPr>
            <p:ph type="dt" sz="half" idx="10"/>
          </p:nvPr>
        </p:nvSpPr>
        <p:spPr/>
        <p:txBody>
          <a:bodyPr/>
          <a:lstStyle/>
          <a:p>
            <a:r>
              <a:rPr lang="uk-UA"/>
              <a:t>December 26, 2024 - January 10, 2025</a:t>
            </a:r>
          </a:p>
        </p:txBody>
      </p:sp>
      <p:sp>
        <p:nvSpPr>
          <p:cNvPr id="5" name="Місце для нижнього колонтитула 4">
            <a:extLst>
              <a:ext uri="{FF2B5EF4-FFF2-40B4-BE49-F238E27FC236}">
                <a16:creationId xmlns="" xmlns:a16="http://schemas.microsoft.com/office/drawing/2014/main" id="{E2873233-7DDA-01B5-9C06-B6A20060A99C}"/>
              </a:ext>
            </a:extLst>
          </p:cNvPr>
          <p:cNvSpPr>
            <a:spLocks noGrp="1"/>
          </p:cNvSpPr>
          <p:nvPr>
            <p:ph type="ftr" sz="quarter" idx="11"/>
          </p:nvPr>
        </p:nvSpPr>
        <p:spPr/>
        <p:txBody>
          <a:bodyPr/>
          <a:lstStyle/>
          <a:p>
            <a:r>
              <a:rPr lang="en-US"/>
              <a:t>Justice in the context of Russian armed aggression | Rating group</a:t>
            </a:r>
            <a:endParaRPr lang="uk-UA"/>
          </a:p>
        </p:txBody>
      </p:sp>
      <p:sp>
        <p:nvSpPr>
          <p:cNvPr id="6" name="Місце для номера слайда 5">
            <a:extLst>
              <a:ext uri="{FF2B5EF4-FFF2-40B4-BE49-F238E27FC236}">
                <a16:creationId xmlns="" xmlns:a16="http://schemas.microsoft.com/office/drawing/2014/main" id="{D0643340-76BE-148B-182E-CFCAB1F0EF49}"/>
              </a:ext>
            </a:extLst>
          </p:cNvPr>
          <p:cNvSpPr>
            <a:spLocks noGrp="1"/>
          </p:cNvSpPr>
          <p:nvPr>
            <p:ph type="sldNum" sz="quarter" idx="12"/>
          </p:nvPr>
        </p:nvSpPr>
        <p:spPr/>
        <p:txBody>
          <a:bodyPr/>
          <a:lstStyle/>
          <a:p>
            <a:fld id="{531DD7FD-6F04-4FE6-8DAC-8FFE022168D7}" type="slidenum">
              <a:rPr lang="uk-UA" smtClean="0"/>
              <a:t>‹№›</a:t>
            </a:fld>
            <a:endParaRPr lang="uk-UA"/>
          </a:p>
        </p:txBody>
      </p:sp>
    </p:spTree>
    <p:extLst>
      <p:ext uri="{BB962C8B-B14F-4D97-AF65-F5344CB8AC3E}">
        <p14:creationId xmlns:p14="http://schemas.microsoft.com/office/powerpoint/2010/main" val="2740874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02024B5-0C70-D035-4292-2FC6C8818A5A}"/>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 xmlns:a16="http://schemas.microsoft.com/office/drawing/2014/main" id="{9FCBC20D-02C4-2C03-E913-89ACAF996CDC}"/>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 xmlns:a16="http://schemas.microsoft.com/office/drawing/2014/main" id="{54356477-7947-13F4-B8B3-191D6106E34E}"/>
              </a:ext>
            </a:extLst>
          </p:cNvPr>
          <p:cNvSpPr>
            <a:spLocks noGrp="1"/>
          </p:cNvSpPr>
          <p:nvPr>
            <p:ph type="dt" sz="half" idx="10"/>
          </p:nvPr>
        </p:nvSpPr>
        <p:spPr/>
        <p:txBody>
          <a:bodyPr/>
          <a:lstStyle/>
          <a:p>
            <a:r>
              <a:rPr lang="uk-UA"/>
              <a:t>December 26, 2024 - January 10, 2025</a:t>
            </a:r>
          </a:p>
        </p:txBody>
      </p:sp>
      <p:sp>
        <p:nvSpPr>
          <p:cNvPr id="5" name="Місце для нижнього колонтитула 4">
            <a:extLst>
              <a:ext uri="{FF2B5EF4-FFF2-40B4-BE49-F238E27FC236}">
                <a16:creationId xmlns="" xmlns:a16="http://schemas.microsoft.com/office/drawing/2014/main" id="{D40D5617-7836-E9E3-6E90-05DB906A39A8}"/>
              </a:ext>
            </a:extLst>
          </p:cNvPr>
          <p:cNvSpPr>
            <a:spLocks noGrp="1"/>
          </p:cNvSpPr>
          <p:nvPr>
            <p:ph type="ftr" sz="quarter" idx="11"/>
          </p:nvPr>
        </p:nvSpPr>
        <p:spPr/>
        <p:txBody>
          <a:bodyPr/>
          <a:lstStyle/>
          <a:p>
            <a:r>
              <a:rPr lang="en-US"/>
              <a:t>Justice in the context of Russian armed aggression | Rating group</a:t>
            </a:r>
            <a:endParaRPr lang="uk-UA"/>
          </a:p>
        </p:txBody>
      </p:sp>
      <p:sp>
        <p:nvSpPr>
          <p:cNvPr id="6" name="Місце для номера слайда 5">
            <a:extLst>
              <a:ext uri="{FF2B5EF4-FFF2-40B4-BE49-F238E27FC236}">
                <a16:creationId xmlns="" xmlns:a16="http://schemas.microsoft.com/office/drawing/2014/main" id="{EE27DC76-3463-8D0E-8203-CB09B9FFD91A}"/>
              </a:ext>
            </a:extLst>
          </p:cNvPr>
          <p:cNvSpPr>
            <a:spLocks noGrp="1"/>
          </p:cNvSpPr>
          <p:nvPr>
            <p:ph type="sldNum" sz="quarter" idx="12"/>
          </p:nvPr>
        </p:nvSpPr>
        <p:spPr/>
        <p:txBody>
          <a:bodyPr/>
          <a:lstStyle/>
          <a:p>
            <a:fld id="{531DD7FD-6F04-4FE6-8DAC-8FFE022168D7}" type="slidenum">
              <a:rPr lang="uk-UA" smtClean="0"/>
              <a:t>‹№›</a:t>
            </a:fld>
            <a:endParaRPr lang="uk-UA"/>
          </a:p>
        </p:txBody>
      </p:sp>
    </p:spTree>
    <p:extLst>
      <p:ext uri="{BB962C8B-B14F-4D97-AF65-F5344CB8AC3E}">
        <p14:creationId xmlns:p14="http://schemas.microsoft.com/office/powerpoint/2010/main" val="3687712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 xmlns:a16="http://schemas.microsoft.com/office/drawing/2014/main" id="{C836FE5D-552D-47F7-0D52-645ECBEF8608}"/>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 xmlns:a16="http://schemas.microsoft.com/office/drawing/2014/main" id="{DA85538F-B861-85A2-6848-70DE941226F9}"/>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 xmlns:a16="http://schemas.microsoft.com/office/drawing/2014/main" id="{AA9025D6-C69E-E8B5-9963-E14AB6A5D627}"/>
              </a:ext>
            </a:extLst>
          </p:cNvPr>
          <p:cNvSpPr>
            <a:spLocks noGrp="1"/>
          </p:cNvSpPr>
          <p:nvPr>
            <p:ph type="dt" sz="half" idx="10"/>
          </p:nvPr>
        </p:nvSpPr>
        <p:spPr/>
        <p:txBody>
          <a:bodyPr/>
          <a:lstStyle/>
          <a:p>
            <a:r>
              <a:rPr lang="uk-UA"/>
              <a:t>December 26, 2024 - January 10, 2025</a:t>
            </a:r>
          </a:p>
        </p:txBody>
      </p:sp>
      <p:sp>
        <p:nvSpPr>
          <p:cNvPr id="5" name="Місце для нижнього колонтитула 4">
            <a:extLst>
              <a:ext uri="{FF2B5EF4-FFF2-40B4-BE49-F238E27FC236}">
                <a16:creationId xmlns="" xmlns:a16="http://schemas.microsoft.com/office/drawing/2014/main" id="{148B453E-F879-BAC1-46DE-916E5C0B8E13}"/>
              </a:ext>
            </a:extLst>
          </p:cNvPr>
          <p:cNvSpPr>
            <a:spLocks noGrp="1"/>
          </p:cNvSpPr>
          <p:nvPr>
            <p:ph type="ftr" sz="quarter" idx="11"/>
          </p:nvPr>
        </p:nvSpPr>
        <p:spPr/>
        <p:txBody>
          <a:bodyPr/>
          <a:lstStyle/>
          <a:p>
            <a:r>
              <a:rPr lang="en-US"/>
              <a:t>Justice in the context of Russian armed aggression | Rating group</a:t>
            </a:r>
            <a:endParaRPr lang="uk-UA"/>
          </a:p>
        </p:txBody>
      </p:sp>
      <p:sp>
        <p:nvSpPr>
          <p:cNvPr id="6" name="Місце для номера слайда 5">
            <a:extLst>
              <a:ext uri="{FF2B5EF4-FFF2-40B4-BE49-F238E27FC236}">
                <a16:creationId xmlns="" xmlns:a16="http://schemas.microsoft.com/office/drawing/2014/main" id="{806BE4F3-20E0-225B-AFC8-34757F829F24}"/>
              </a:ext>
            </a:extLst>
          </p:cNvPr>
          <p:cNvSpPr>
            <a:spLocks noGrp="1"/>
          </p:cNvSpPr>
          <p:nvPr>
            <p:ph type="sldNum" sz="quarter" idx="12"/>
          </p:nvPr>
        </p:nvSpPr>
        <p:spPr/>
        <p:txBody>
          <a:bodyPr/>
          <a:lstStyle/>
          <a:p>
            <a:fld id="{531DD7FD-6F04-4FE6-8DAC-8FFE022168D7}" type="slidenum">
              <a:rPr lang="uk-UA" smtClean="0"/>
              <a:t>‹№›</a:t>
            </a:fld>
            <a:endParaRPr lang="uk-UA"/>
          </a:p>
        </p:txBody>
      </p:sp>
    </p:spTree>
    <p:extLst>
      <p:ext uri="{BB962C8B-B14F-4D97-AF65-F5344CB8AC3E}">
        <p14:creationId xmlns:p14="http://schemas.microsoft.com/office/powerpoint/2010/main" val="355944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Титульный слайд">
    <p:spTree>
      <p:nvGrpSpPr>
        <p:cNvPr id="1" name=""/>
        <p:cNvGrpSpPr/>
        <p:nvPr/>
      </p:nvGrpSpPr>
      <p:grpSpPr>
        <a:xfrm>
          <a:off x="0" y="0"/>
          <a:ext cx="0" cy="0"/>
          <a:chOff x="0" y="0"/>
          <a:chExt cx="0" cy="0"/>
        </a:xfrm>
      </p:grpSpPr>
      <p:sp>
        <p:nvSpPr>
          <p:cNvPr id="10" name="Нижний колонтитул 3"/>
          <p:cNvSpPr>
            <a:spLocks noGrp="1"/>
          </p:cNvSpPr>
          <p:nvPr>
            <p:ph type="ftr" sz="quarter" idx="11"/>
          </p:nvPr>
        </p:nvSpPr>
        <p:spPr>
          <a:xfrm>
            <a:off x="1131870" y="6583636"/>
            <a:ext cx="7529987" cy="274364"/>
          </a:xfrm>
          <a:prstGeom prst="rect">
            <a:avLst/>
          </a:prstGeom>
        </p:spPr>
        <p:txBody>
          <a:bodyPr/>
          <a:lstStyle>
            <a:lvl1pPr>
              <a:defRPr sz="1238">
                <a:effectLst/>
                <a:latin typeface="Arial Narrow" pitchFamily="34" charset="0"/>
              </a:defRPr>
            </a:lvl1pPr>
          </a:lstStyle>
          <a:p>
            <a:r>
              <a:rPr lang="en-US">
                <a:solidFill>
                  <a:prstClr val="black"/>
                </a:solidFill>
                <a:cs typeface="Arial" charset="0"/>
              </a:rPr>
              <a:t>Justice in the context of Russian armed aggression | Rating group</a:t>
            </a:r>
            <a:endParaRPr lang="uk-UA" dirty="0">
              <a:solidFill>
                <a:prstClr val="black"/>
              </a:solidFill>
            </a:endParaRPr>
          </a:p>
        </p:txBody>
      </p:sp>
      <p:sp>
        <p:nvSpPr>
          <p:cNvPr id="11" name="Номер слайда 4"/>
          <p:cNvSpPr>
            <a:spLocks noGrp="1"/>
          </p:cNvSpPr>
          <p:nvPr>
            <p:ph type="sldNum" sz="quarter" idx="12"/>
          </p:nvPr>
        </p:nvSpPr>
        <p:spPr>
          <a:xfrm>
            <a:off x="11408489" y="6652215"/>
            <a:ext cx="598048" cy="205737"/>
          </a:xfrm>
          <a:prstGeom prst="rect">
            <a:avLst/>
          </a:prstGeom>
        </p:spPr>
        <p:txBody>
          <a:bodyPr vert="horz" lIns="98699" tIns="49349" rIns="98699" bIns="49349" rtlCol="0" anchor="ctr"/>
          <a:lstStyle>
            <a:lvl1pPr>
              <a:defRPr lang="uk-UA" sz="1333" smtClean="0">
                <a:effectLst/>
                <a:latin typeface="Arial Narrow" pitchFamily="34" charset="0"/>
                <a:cs typeface="Arial" charset="0"/>
              </a:defRPr>
            </a:lvl1pPr>
          </a:lstStyle>
          <a:p>
            <a:pPr algn="ctr"/>
            <a:fld id="{A5A59E15-60B0-425D-863E-520DBEEE065D}" type="slidenum">
              <a:rPr lang="ru-RU">
                <a:solidFill>
                  <a:prstClr val="black"/>
                </a:solidFill>
              </a:rPr>
              <a:pPr algn="ctr"/>
              <a:t>‹№›</a:t>
            </a:fld>
            <a:endParaRPr lang="ru-RU" dirty="0">
              <a:solidFill>
                <a:prstClr val="black"/>
              </a:solidFill>
            </a:endParaRPr>
          </a:p>
        </p:txBody>
      </p:sp>
    </p:spTree>
    <p:extLst>
      <p:ext uri="{BB962C8B-B14F-4D97-AF65-F5344CB8AC3E}">
        <p14:creationId xmlns:p14="http://schemas.microsoft.com/office/powerpoint/2010/main" val="1664153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r>
              <a:rPr lang="uk-UA"/>
              <a:t>December 26, 2024 - January 10, 2025</a:t>
            </a:r>
            <a:endParaRPr lang="ru-RU"/>
          </a:p>
        </p:txBody>
      </p:sp>
      <p:sp>
        <p:nvSpPr>
          <p:cNvPr id="5" name="Нижний колонтитул 4"/>
          <p:cNvSpPr>
            <a:spLocks noGrp="1"/>
          </p:cNvSpPr>
          <p:nvPr>
            <p:ph type="ftr" sz="quarter" idx="11"/>
          </p:nvPr>
        </p:nvSpPr>
        <p:spPr/>
        <p:txBody>
          <a:bodyPr/>
          <a:lstStyle/>
          <a:p>
            <a:r>
              <a:rPr lang="en-US"/>
              <a:t>Justice in the context of Russian armed aggression | Rating group</a:t>
            </a:r>
            <a:endParaRPr lang="ru-RU" dirty="0"/>
          </a:p>
        </p:txBody>
      </p:sp>
      <p:sp>
        <p:nvSpPr>
          <p:cNvPr id="6" name="Номер слайда 5"/>
          <p:cNvSpPr>
            <a:spLocks noGrp="1"/>
          </p:cNvSpPr>
          <p:nvPr>
            <p:ph type="sldNum" sz="quarter" idx="12"/>
          </p:nvPr>
        </p:nvSpPr>
        <p:spPr/>
        <p:txBody>
          <a:bodyPr/>
          <a:lstStyle/>
          <a:p>
            <a:fld id="{AEED3DA5-99E4-4008-84AF-09D426876E8C}" type="slidenum">
              <a:rPr lang="ru-RU" smtClean="0"/>
              <a:t>‹№›</a:t>
            </a:fld>
            <a:endParaRPr lang="ru-RU"/>
          </a:p>
        </p:txBody>
      </p:sp>
    </p:spTree>
    <p:extLst>
      <p:ext uri="{BB962C8B-B14F-4D97-AF65-F5344CB8AC3E}">
        <p14:creationId xmlns:p14="http://schemas.microsoft.com/office/powerpoint/2010/main" val="3542390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r>
              <a:rPr lang="uk-UA"/>
              <a:t>December 26, 2024 - January 10, 2025</a:t>
            </a:r>
            <a:endParaRPr lang="ru-RU"/>
          </a:p>
        </p:txBody>
      </p:sp>
      <p:sp>
        <p:nvSpPr>
          <p:cNvPr id="5" name="Нижний колонтитул 4"/>
          <p:cNvSpPr>
            <a:spLocks noGrp="1"/>
          </p:cNvSpPr>
          <p:nvPr>
            <p:ph type="ftr" sz="quarter" idx="11"/>
          </p:nvPr>
        </p:nvSpPr>
        <p:spPr/>
        <p:txBody>
          <a:bodyPr/>
          <a:lstStyle/>
          <a:p>
            <a:r>
              <a:rPr lang="en-US"/>
              <a:t>Justice in the context of Russian armed aggression | Rating group</a:t>
            </a:r>
            <a:endParaRPr lang="ru-RU" dirty="0"/>
          </a:p>
        </p:txBody>
      </p:sp>
      <p:sp>
        <p:nvSpPr>
          <p:cNvPr id="6" name="Номер слайда 5"/>
          <p:cNvSpPr>
            <a:spLocks noGrp="1"/>
          </p:cNvSpPr>
          <p:nvPr>
            <p:ph type="sldNum" sz="quarter" idx="12"/>
          </p:nvPr>
        </p:nvSpPr>
        <p:spPr/>
        <p:txBody>
          <a:bodyPr/>
          <a:lstStyle/>
          <a:p>
            <a:fld id="{AEED3DA5-99E4-4008-84AF-09D426876E8C}" type="slidenum">
              <a:rPr lang="ru-RU" smtClean="0"/>
              <a:t>‹№›</a:t>
            </a:fld>
            <a:endParaRPr lang="ru-RU"/>
          </a:p>
        </p:txBody>
      </p:sp>
    </p:spTree>
    <p:extLst>
      <p:ext uri="{BB962C8B-B14F-4D97-AF65-F5344CB8AC3E}">
        <p14:creationId xmlns:p14="http://schemas.microsoft.com/office/powerpoint/2010/main" val="1247636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r>
              <a:rPr lang="uk-UA"/>
              <a:t>December 26, 2024 - January 10, 2025</a:t>
            </a:r>
            <a:endParaRPr lang="ru-RU"/>
          </a:p>
        </p:txBody>
      </p:sp>
      <p:sp>
        <p:nvSpPr>
          <p:cNvPr id="5" name="Нижний колонтитул 4"/>
          <p:cNvSpPr>
            <a:spLocks noGrp="1"/>
          </p:cNvSpPr>
          <p:nvPr>
            <p:ph type="ftr" sz="quarter" idx="11"/>
          </p:nvPr>
        </p:nvSpPr>
        <p:spPr/>
        <p:txBody>
          <a:bodyPr/>
          <a:lstStyle/>
          <a:p>
            <a:r>
              <a:rPr lang="en-US"/>
              <a:t>Justice in the context of Russian armed aggression | Rating group</a:t>
            </a:r>
            <a:endParaRPr lang="ru-RU" dirty="0"/>
          </a:p>
        </p:txBody>
      </p:sp>
      <p:sp>
        <p:nvSpPr>
          <p:cNvPr id="6" name="Номер слайда 5"/>
          <p:cNvSpPr>
            <a:spLocks noGrp="1"/>
          </p:cNvSpPr>
          <p:nvPr>
            <p:ph type="sldNum" sz="quarter" idx="12"/>
          </p:nvPr>
        </p:nvSpPr>
        <p:spPr/>
        <p:txBody>
          <a:bodyPr/>
          <a:lstStyle/>
          <a:p>
            <a:fld id="{AEED3DA5-99E4-4008-84AF-09D426876E8C}" type="slidenum">
              <a:rPr lang="ru-RU" smtClean="0"/>
              <a:t>‹№›</a:t>
            </a:fld>
            <a:endParaRPr lang="ru-RU"/>
          </a:p>
        </p:txBody>
      </p:sp>
    </p:spTree>
    <p:extLst>
      <p:ext uri="{BB962C8B-B14F-4D97-AF65-F5344CB8AC3E}">
        <p14:creationId xmlns:p14="http://schemas.microsoft.com/office/powerpoint/2010/main" val="41304523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r>
              <a:rPr lang="uk-UA"/>
              <a:t>December 26, 2024 - January 10, 2025</a:t>
            </a:r>
            <a:endParaRPr lang="ru-RU"/>
          </a:p>
        </p:txBody>
      </p:sp>
      <p:sp>
        <p:nvSpPr>
          <p:cNvPr id="6" name="Нижний колонтитул 5"/>
          <p:cNvSpPr>
            <a:spLocks noGrp="1"/>
          </p:cNvSpPr>
          <p:nvPr>
            <p:ph type="ftr" sz="quarter" idx="11"/>
          </p:nvPr>
        </p:nvSpPr>
        <p:spPr/>
        <p:txBody>
          <a:bodyPr/>
          <a:lstStyle/>
          <a:p>
            <a:r>
              <a:rPr lang="en-US"/>
              <a:t>Justice in the context of Russian armed aggression | Rating group</a:t>
            </a:r>
            <a:endParaRPr lang="ru-RU" dirty="0"/>
          </a:p>
        </p:txBody>
      </p:sp>
      <p:sp>
        <p:nvSpPr>
          <p:cNvPr id="7" name="Номер слайда 6"/>
          <p:cNvSpPr>
            <a:spLocks noGrp="1"/>
          </p:cNvSpPr>
          <p:nvPr>
            <p:ph type="sldNum" sz="quarter" idx="12"/>
          </p:nvPr>
        </p:nvSpPr>
        <p:spPr/>
        <p:txBody>
          <a:bodyPr/>
          <a:lstStyle/>
          <a:p>
            <a:fld id="{AEED3DA5-99E4-4008-84AF-09D426876E8C}" type="slidenum">
              <a:rPr lang="ru-RU" smtClean="0"/>
              <a:t>‹№›</a:t>
            </a:fld>
            <a:endParaRPr lang="ru-RU"/>
          </a:p>
        </p:txBody>
      </p:sp>
    </p:spTree>
    <p:extLst>
      <p:ext uri="{BB962C8B-B14F-4D97-AF65-F5344CB8AC3E}">
        <p14:creationId xmlns:p14="http://schemas.microsoft.com/office/powerpoint/2010/main" val="27968673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r>
              <a:rPr lang="uk-UA"/>
              <a:t>December 26, 2024 - January 10, 2025</a:t>
            </a:r>
            <a:endParaRPr lang="ru-RU"/>
          </a:p>
        </p:txBody>
      </p:sp>
      <p:sp>
        <p:nvSpPr>
          <p:cNvPr id="8" name="Нижний колонтитул 7"/>
          <p:cNvSpPr>
            <a:spLocks noGrp="1"/>
          </p:cNvSpPr>
          <p:nvPr>
            <p:ph type="ftr" sz="quarter" idx="11"/>
          </p:nvPr>
        </p:nvSpPr>
        <p:spPr/>
        <p:txBody>
          <a:bodyPr/>
          <a:lstStyle/>
          <a:p>
            <a:r>
              <a:rPr lang="en-US"/>
              <a:t>Justice in the context of Russian armed aggression | Rating group</a:t>
            </a:r>
            <a:endParaRPr lang="ru-RU" dirty="0"/>
          </a:p>
        </p:txBody>
      </p:sp>
      <p:sp>
        <p:nvSpPr>
          <p:cNvPr id="9" name="Номер слайда 8"/>
          <p:cNvSpPr>
            <a:spLocks noGrp="1"/>
          </p:cNvSpPr>
          <p:nvPr>
            <p:ph type="sldNum" sz="quarter" idx="12"/>
          </p:nvPr>
        </p:nvSpPr>
        <p:spPr/>
        <p:txBody>
          <a:bodyPr/>
          <a:lstStyle/>
          <a:p>
            <a:fld id="{AEED3DA5-99E4-4008-84AF-09D426876E8C}" type="slidenum">
              <a:rPr lang="ru-RU" smtClean="0"/>
              <a:t>‹№›</a:t>
            </a:fld>
            <a:endParaRPr lang="ru-RU"/>
          </a:p>
        </p:txBody>
      </p:sp>
    </p:spTree>
    <p:extLst>
      <p:ext uri="{BB962C8B-B14F-4D97-AF65-F5344CB8AC3E}">
        <p14:creationId xmlns:p14="http://schemas.microsoft.com/office/powerpoint/2010/main" val="3133417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r>
              <a:rPr lang="uk-UA"/>
              <a:t>December 26, 2024 - January 10, 2025</a:t>
            </a:r>
            <a:endParaRPr lang="ru-RU"/>
          </a:p>
        </p:txBody>
      </p:sp>
      <p:sp>
        <p:nvSpPr>
          <p:cNvPr id="4" name="Нижний колонтитул 3"/>
          <p:cNvSpPr>
            <a:spLocks noGrp="1"/>
          </p:cNvSpPr>
          <p:nvPr>
            <p:ph type="ftr" sz="quarter" idx="11"/>
          </p:nvPr>
        </p:nvSpPr>
        <p:spPr/>
        <p:txBody>
          <a:bodyPr/>
          <a:lstStyle/>
          <a:p>
            <a:r>
              <a:rPr lang="en-US"/>
              <a:t>Justice in the context of Russian armed aggression | Rating group</a:t>
            </a:r>
            <a:endParaRPr lang="ru-RU" dirty="0"/>
          </a:p>
        </p:txBody>
      </p:sp>
      <p:sp>
        <p:nvSpPr>
          <p:cNvPr id="5" name="Номер слайда 4"/>
          <p:cNvSpPr>
            <a:spLocks noGrp="1"/>
          </p:cNvSpPr>
          <p:nvPr>
            <p:ph type="sldNum" sz="quarter" idx="12"/>
          </p:nvPr>
        </p:nvSpPr>
        <p:spPr/>
        <p:txBody>
          <a:bodyPr/>
          <a:lstStyle/>
          <a:p>
            <a:fld id="{AEED3DA5-99E4-4008-84AF-09D426876E8C}" type="slidenum">
              <a:rPr lang="ru-RU" smtClean="0"/>
              <a:t>‹№›</a:t>
            </a:fld>
            <a:endParaRPr lang="ru-RU"/>
          </a:p>
        </p:txBody>
      </p:sp>
    </p:spTree>
    <p:extLst>
      <p:ext uri="{BB962C8B-B14F-4D97-AF65-F5344CB8AC3E}">
        <p14:creationId xmlns:p14="http://schemas.microsoft.com/office/powerpoint/2010/main" val="29109490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uk-UA"/>
              <a:t>December 26, 2024 - January 10, 2025</a:t>
            </a:r>
            <a:endParaRPr lang="ru-RU"/>
          </a:p>
        </p:txBody>
      </p:sp>
      <p:sp>
        <p:nvSpPr>
          <p:cNvPr id="3" name="Нижний колонтитул 2"/>
          <p:cNvSpPr>
            <a:spLocks noGrp="1"/>
          </p:cNvSpPr>
          <p:nvPr>
            <p:ph type="ftr" sz="quarter" idx="11"/>
          </p:nvPr>
        </p:nvSpPr>
        <p:spPr/>
        <p:txBody>
          <a:bodyPr/>
          <a:lstStyle/>
          <a:p>
            <a:r>
              <a:rPr lang="en-US"/>
              <a:t>Justice in the context of Russian armed aggression | Rating group</a:t>
            </a:r>
            <a:endParaRPr lang="ru-RU" dirty="0"/>
          </a:p>
        </p:txBody>
      </p:sp>
      <p:sp>
        <p:nvSpPr>
          <p:cNvPr id="4" name="Номер слайда 3"/>
          <p:cNvSpPr>
            <a:spLocks noGrp="1"/>
          </p:cNvSpPr>
          <p:nvPr>
            <p:ph type="sldNum" sz="quarter" idx="12"/>
          </p:nvPr>
        </p:nvSpPr>
        <p:spPr/>
        <p:txBody>
          <a:bodyPr/>
          <a:lstStyle/>
          <a:p>
            <a:fld id="{AEED3DA5-99E4-4008-84AF-09D426876E8C}" type="slidenum">
              <a:rPr lang="ru-RU" smtClean="0"/>
              <a:t>‹№›</a:t>
            </a:fld>
            <a:endParaRPr lang="ru-RU"/>
          </a:p>
        </p:txBody>
      </p:sp>
    </p:spTree>
    <p:extLst>
      <p:ext uri="{BB962C8B-B14F-4D97-AF65-F5344CB8AC3E}">
        <p14:creationId xmlns:p14="http://schemas.microsoft.com/office/powerpoint/2010/main" val="13955448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11B1B47-5720-AD84-BC86-A22265FA1401}"/>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 xmlns:a16="http://schemas.microsoft.com/office/drawing/2014/main" id="{2E7C9C1C-1F5E-2547-0EE6-96469E87D987}"/>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 xmlns:a16="http://schemas.microsoft.com/office/drawing/2014/main" id="{7E29344D-FD44-50BF-3A42-1B353556CC83}"/>
              </a:ext>
            </a:extLst>
          </p:cNvPr>
          <p:cNvSpPr>
            <a:spLocks noGrp="1"/>
          </p:cNvSpPr>
          <p:nvPr>
            <p:ph type="dt" sz="half" idx="10"/>
          </p:nvPr>
        </p:nvSpPr>
        <p:spPr/>
        <p:txBody>
          <a:bodyPr/>
          <a:lstStyle/>
          <a:p>
            <a:r>
              <a:rPr lang="uk-UA"/>
              <a:t>December 26, 2024 - January 10, 2025</a:t>
            </a:r>
          </a:p>
        </p:txBody>
      </p:sp>
      <p:sp>
        <p:nvSpPr>
          <p:cNvPr id="5" name="Місце для нижнього колонтитула 4">
            <a:extLst>
              <a:ext uri="{FF2B5EF4-FFF2-40B4-BE49-F238E27FC236}">
                <a16:creationId xmlns="" xmlns:a16="http://schemas.microsoft.com/office/drawing/2014/main" id="{D93DBFD5-5045-9686-61DF-6CC76F38E67F}"/>
              </a:ext>
            </a:extLst>
          </p:cNvPr>
          <p:cNvSpPr>
            <a:spLocks noGrp="1"/>
          </p:cNvSpPr>
          <p:nvPr>
            <p:ph type="ftr" sz="quarter" idx="11"/>
          </p:nvPr>
        </p:nvSpPr>
        <p:spPr/>
        <p:txBody>
          <a:bodyPr/>
          <a:lstStyle/>
          <a:p>
            <a:r>
              <a:rPr lang="en-US"/>
              <a:t>Justice in the context of Russian armed aggression | Rating group</a:t>
            </a:r>
            <a:endParaRPr lang="uk-UA"/>
          </a:p>
        </p:txBody>
      </p:sp>
      <p:sp>
        <p:nvSpPr>
          <p:cNvPr id="6" name="Місце для номера слайда 5">
            <a:extLst>
              <a:ext uri="{FF2B5EF4-FFF2-40B4-BE49-F238E27FC236}">
                <a16:creationId xmlns="" xmlns:a16="http://schemas.microsoft.com/office/drawing/2014/main" id="{A1D7AA1F-3589-3B7F-68F1-A0A40F466FF2}"/>
              </a:ext>
            </a:extLst>
          </p:cNvPr>
          <p:cNvSpPr>
            <a:spLocks noGrp="1"/>
          </p:cNvSpPr>
          <p:nvPr>
            <p:ph type="sldNum" sz="quarter" idx="12"/>
          </p:nvPr>
        </p:nvSpPr>
        <p:spPr/>
        <p:txBody>
          <a:bodyPr/>
          <a:lstStyle/>
          <a:p>
            <a:fld id="{531DD7FD-6F04-4FE6-8DAC-8FFE022168D7}" type="slidenum">
              <a:rPr lang="uk-UA" smtClean="0"/>
              <a:t>‹№›</a:t>
            </a:fld>
            <a:endParaRPr lang="uk-UA"/>
          </a:p>
        </p:txBody>
      </p:sp>
    </p:spTree>
    <p:extLst>
      <p:ext uri="{BB962C8B-B14F-4D97-AF65-F5344CB8AC3E}">
        <p14:creationId xmlns:p14="http://schemas.microsoft.com/office/powerpoint/2010/main" val="28561331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r>
              <a:rPr lang="uk-UA"/>
              <a:t>December 26, 2024 - January 10, 2025</a:t>
            </a:r>
            <a:endParaRPr lang="ru-RU"/>
          </a:p>
        </p:txBody>
      </p:sp>
      <p:sp>
        <p:nvSpPr>
          <p:cNvPr id="6" name="Нижний колонтитул 5"/>
          <p:cNvSpPr>
            <a:spLocks noGrp="1"/>
          </p:cNvSpPr>
          <p:nvPr>
            <p:ph type="ftr" sz="quarter" idx="11"/>
          </p:nvPr>
        </p:nvSpPr>
        <p:spPr/>
        <p:txBody>
          <a:bodyPr/>
          <a:lstStyle/>
          <a:p>
            <a:r>
              <a:rPr lang="en-US"/>
              <a:t>Justice in the context of Russian armed aggression | Rating group</a:t>
            </a:r>
            <a:endParaRPr lang="ru-RU" dirty="0"/>
          </a:p>
        </p:txBody>
      </p:sp>
      <p:sp>
        <p:nvSpPr>
          <p:cNvPr id="7" name="Номер слайда 6"/>
          <p:cNvSpPr>
            <a:spLocks noGrp="1"/>
          </p:cNvSpPr>
          <p:nvPr>
            <p:ph type="sldNum" sz="quarter" idx="12"/>
          </p:nvPr>
        </p:nvSpPr>
        <p:spPr/>
        <p:txBody>
          <a:bodyPr/>
          <a:lstStyle/>
          <a:p>
            <a:fld id="{AEED3DA5-99E4-4008-84AF-09D426876E8C}" type="slidenum">
              <a:rPr lang="ru-RU" smtClean="0"/>
              <a:t>‹№›</a:t>
            </a:fld>
            <a:endParaRPr lang="ru-RU"/>
          </a:p>
        </p:txBody>
      </p:sp>
    </p:spTree>
    <p:extLst>
      <p:ext uri="{BB962C8B-B14F-4D97-AF65-F5344CB8AC3E}">
        <p14:creationId xmlns:p14="http://schemas.microsoft.com/office/powerpoint/2010/main" val="8929064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r>
              <a:rPr lang="uk-UA"/>
              <a:t>December 26, 2024 - January 10, 2025</a:t>
            </a:r>
            <a:endParaRPr lang="ru-RU"/>
          </a:p>
        </p:txBody>
      </p:sp>
      <p:sp>
        <p:nvSpPr>
          <p:cNvPr id="6" name="Нижний колонтитул 5"/>
          <p:cNvSpPr>
            <a:spLocks noGrp="1"/>
          </p:cNvSpPr>
          <p:nvPr>
            <p:ph type="ftr" sz="quarter" idx="11"/>
          </p:nvPr>
        </p:nvSpPr>
        <p:spPr/>
        <p:txBody>
          <a:bodyPr/>
          <a:lstStyle/>
          <a:p>
            <a:r>
              <a:rPr lang="en-US"/>
              <a:t>Justice in the context of Russian armed aggression | Rating group</a:t>
            </a:r>
            <a:endParaRPr lang="ru-RU" dirty="0"/>
          </a:p>
        </p:txBody>
      </p:sp>
      <p:sp>
        <p:nvSpPr>
          <p:cNvPr id="7" name="Номер слайда 6"/>
          <p:cNvSpPr>
            <a:spLocks noGrp="1"/>
          </p:cNvSpPr>
          <p:nvPr>
            <p:ph type="sldNum" sz="quarter" idx="12"/>
          </p:nvPr>
        </p:nvSpPr>
        <p:spPr/>
        <p:txBody>
          <a:bodyPr/>
          <a:lstStyle/>
          <a:p>
            <a:fld id="{AEED3DA5-99E4-4008-84AF-09D426876E8C}" type="slidenum">
              <a:rPr lang="ru-RU" smtClean="0"/>
              <a:t>‹№›</a:t>
            </a:fld>
            <a:endParaRPr lang="ru-RU"/>
          </a:p>
        </p:txBody>
      </p:sp>
    </p:spTree>
    <p:extLst>
      <p:ext uri="{BB962C8B-B14F-4D97-AF65-F5344CB8AC3E}">
        <p14:creationId xmlns:p14="http://schemas.microsoft.com/office/powerpoint/2010/main" val="10687583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r>
              <a:rPr lang="uk-UA"/>
              <a:t>December 26, 2024 - January 10, 2025</a:t>
            </a:r>
            <a:endParaRPr lang="ru-RU"/>
          </a:p>
        </p:txBody>
      </p:sp>
      <p:sp>
        <p:nvSpPr>
          <p:cNvPr id="5" name="Нижний колонтитул 4"/>
          <p:cNvSpPr>
            <a:spLocks noGrp="1"/>
          </p:cNvSpPr>
          <p:nvPr>
            <p:ph type="ftr" sz="quarter" idx="11"/>
          </p:nvPr>
        </p:nvSpPr>
        <p:spPr/>
        <p:txBody>
          <a:bodyPr/>
          <a:lstStyle/>
          <a:p>
            <a:r>
              <a:rPr lang="en-US"/>
              <a:t>Justice in the context of Russian armed aggression | Rating group</a:t>
            </a:r>
            <a:endParaRPr lang="ru-RU" dirty="0"/>
          </a:p>
        </p:txBody>
      </p:sp>
      <p:sp>
        <p:nvSpPr>
          <p:cNvPr id="6" name="Номер слайда 5"/>
          <p:cNvSpPr>
            <a:spLocks noGrp="1"/>
          </p:cNvSpPr>
          <p:nvPr>
            <p:ph type="sldNum" sz="quarter" idx="12"/>
          </p:nvPr>
        </p:nvSpPr>
        <p:spPr/>
        <p:txBody>
          <a:bodyPr/>
          <a:lstStyle/>
          <a:p>
            <a:fld id="{AEED3DA5-99E4-4008-84AF-09D426876E8C}" type="slidenum">
              <a:rPr lang="ru-RU" smtClean="0"/>
              <a:t>‹№›</a:t>
            </a:fld>
            <a:endParaRPr lang="ru-RU"/>
          </a:p>
        </p:txBody>
      </p:sp>
    </p:spTree>
    <p:extLst>
      <p:ext uri="{BB962C8B-B14F-4D97-AF65-F5344CB8AC3E}">
        <p14:creationId xmlns:p14="http://schemas.microsoft.com/office/powerpoint/2010/main" val="20962756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r>
              <a:rPr lang="uk-UA"/>
              <a:t>December 26, 2024 - January 10, 2025</a:t>
            </a:r>
            <a:endParaRPr lang="ru-RU"/>
          </a:p>
        </p:txBody>
      </p:sp>
      <p:sp>
        <p:nvSpPr>
          <p:cNvPr id="5" name="Нижний колонтитул 4"/>
          <p:cNvSpPr>
            <a:spLocks noGrp="1"/>
          </p:cNvSpPr>
          <p:nvPr>
            <p:ph type="ftr" sz="quarter" idx="11"/>
          </p:nvPr>
        </p:nvSpPr>
        <p:spPr/>
        <p:txBody>
          <a:bodyPr/>
          <a:lstStyle/>
          <a:p>
            <a:r>
              <a:rPr lang="en-US"/>
              <a:t>Justice in the context of Russian armed aggression | Rating group</a:t>
            </a:r>
            <a:endParaRPr lang="ru-RU" dirty="0"/>
          </a:p>
        </p:txBody>
      </p:sp>
      <p:sp>
        <p:nvSpPr>
          <p:cNvPr id="6" name="Номер слайда 5"/>
          <p:cNvSpPr>
            <a:spLocks noGrp="1"/>
          </p:cNvSpPr>
          <p:nvPr>
            <p:ph type="sldNum" sz="quarter" idx="12"/>
          </p:nvPr>
        </p:nvSpPr>
        <p:spPr/>
        <p:txBody>
          <a:bodyPr/>
          <a:lstStyle/>
          <a:p>
            <a:fld id="{AEED3DA5-99E4-4008-84AF-09D426876E8C}" type="slidenum">
              <a:rPr lang="ru-RU" smtClean="0"/>
              <a:t>‹№›</a:t>
            </a:fld>
            <a:endParaRPr lang="ru-RU"/>
          </a:p>
        </p:txBody>
      </p:sp>
    </p:spTree>
    <p:extLst>
      <p:ext uri="{BB962C8B-B14F-4D97-AF65-F5344CB8AC3E}">
        <p14:creationId xmlns:p14="http://schemas.microsoft.com/office/powerpoint/2010/main" val="27157841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
    <p:spTree>
      <p:nvGrpSpPr>
        <p:cNvPr id="1" name=""/>
        <p:cNvGrpSpPr/>
        <p:nvPr/>
      </p:nvGrpSpPr>
      <p:grpSpPr>
        <a:xfrm>
          <a:off x="0" y="0"/>
          <a:ext cx="0" cy="0"/>
          <a:chOff x="0" y="0"/>
          <a:chExt cx="0" cy="0"/>
        </a:xfrm>
      </p:grpSpPr>
      <p:sp>
        <p:nvSpPr>
          <p:cNvPr id="2" name="Прямоугольник 1"/>
          <p:cNvSpPr/>
          <p:nvPr userDrawn="1"/>
        </p:nvSpPr>
        <p:spPr>
          <a:xfrm>
            <a:off x="0" y="0"/>
            <a:ext cx="958989" cy="6858000"/>
          </a:xfrm>
          <a:prstGeom prst="rect">
            <a:avLst/>
          </a:prstGeom>
          <a:solidFill>
            <a:schemeClr val="accent5">
              <a:lumMod val="20000"/>
              <a:lumOff val="8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5">
                  <a:lumMod val="60000"/>
                  <a:lumOff val="40000"/>
                </a:schemeClr>
              </a:solidFill>
            </a:endParaRPr>
          </a:p>
        </p:txBody>
      </p:sp>
      <p:cxnSp>
        <p:nvCxnSpPr>
          <p:cNvPr id="9" name="Прямая соединительная линия 8"/>
          <p:cNvCxnSpPr/>
          <p:nvPr userDrawn="1"/>
        </p:nvCxnSpPr>
        <p:spPr>
          <a:xfrm flipH="1">
            <a:off x="1" y="5710347"/>
            <a:ext cx="958988" cy="1"/>
          </a:xfrm>
          <a:prstGeom prst="line">
            <a:avLst/>
          </a:prstGeom>
          <a:ln w="127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Нижний колонтитул 3"/>
          <p:cNvSpPr>
            <a:spLocks noGrp="1"/>
          </p:cNvSpPr>
          <p:nvPr>
            <p:ph type="ftr" sz="quarter" idx="11"/>
          </p:nvPr>
        </p:nvSpPr>
        <p:spPr>
          <a:xfrm rot="16200000">
            <a:off x="-1888068" y="3138008"/>
            <a:ext cx="4673604" cy="277188"/>
          </a:xfrm>
          <a:prstGeom prst="rect">
            <a:avLst/>
          </a:prstGeom>
        </p:spPr>
        <p:txBody>
          <a:bodyPr/>
          <a:lstStyle>
            <a:lvl1pPr>
              <a:defRPr sz="1100">
                <a:solidFill>
                  <a:schemeClr val="accent5">
                    <a:lumMod val="60000"/>
                    <a:lumOff val="40000"/>
                  </a:schemeClr>
                </a:solidFill>
                <a:effectLst/>
                <a:latin typeface="Arial Narrow" pitchFamily="34" charset="0"/>
              </a:defRPr>
            </a:lvl1pPr>
          </a:lstStyle>
          <a:p>
            <a:pPr>
              <a:lnSpc>
                <a:spcPts val="2000"/>
              </a:lnSpc>
            </a:pPr>
            <a:r>
              <a:rPr lang="en-US" dirty="0">
                <a:cs typeface="Arial" charset="0"/>
              </a:rPr>
              <a:t>Justice in the context of Russian armed aggression </a:t>
            </a:r>
            <a:r>
              <a:rPr lang="ru-RU" dirty="0">
                <a:cs typeface="Arial" charset="0"/>
              </a:rPr>
              <a:t>| </a:t>
            </a:r>
            <a:r>
              <a:rPr lang="en-US" dirty="0">
                <a:cs typeface="Arial" charset="0"/>
              </a:rPr>
              <a:t>Rating group</a:t>
            </a:r>
            <a:endParaRPr lang="uk-UA" dirty="0"/>
          </a:p>
        </p:txBody>
      </p:sp>
      <p:sp>
        <p:nvSpPr>
          <p:cNvPr id="12" name="Нижний колонтитул 3"/>
          <p:cNvSpPr txBox="1">
            <a:spLocks/>
          </p:cNvSpPr>
          <p:nvPr userDrawn="1"/>
        </p:nvSpPr>
        <p:spPr>
          <a:xfrm>
            <a:off x="3450" y="5867970"/>
            <a:ext cx="990599" cy="277188"/>
          </a:xfrm>
          <a:prstGeom prst="rect">
            <a:avLst/>
          </a:prstGeom>
        </p:spPr>
        <p:txBody>
          <a:bodyPr vert="horz" lIns="91440" tIns="45720" rIns="91440" bIns="45720" rtlCol="0" anchor="ctr"/>
          <a:lstStyle>
            <a:defPPr>
              <a:defRPr lang="ru-RU"/>
            </a:defPPr>
            <a:lvl1pPr marL="0" algn="ctr" defTabSz="914400" rtl="0" eaLnBrk="1" latinLnBrk="0" hangingPunct="1">
              <a:defRPr sz="1100" kern="1200">
                <a:solidFill>
                  <a:schemeClr val="accent5">
                    <a:lumMod val="60000"/>
                    <a:lumOff val="40000"/>
                  </a:schemeClr>
                </a:solidFill>
                <a:effectLst/>
                <a:latin typeface="Arial Narrow"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00"/>
              </a:lnSpc>
            </a:pPr>
            <a:r>
              <a:rPr lang="en-US" sz="1050" dirty="0">
                <a:cs typeface="Arial" charset="0"/>
              </a:rPr>
              <a:t>January </a:t>
            </a:r>
            <a:r>
              <a:rPr lang="uk-UA" sz="1050" dirty="0">
                <a:cs typeface="Arial" charset="0"/>
              </a:rPr>
              <a:t>3-</a:t>
            </a:r>
            <a:r>
              <a:rPr lang="en-US" sz="1050" dirty="0">
                <a:cs typeface="Arial" charset="0"/>
              </a:rPr>
              <a:t>1</a:t>
            </a:r>
            <a:r>
              <a:rPr lang="uk-UA" sz="1050" dirty="0">
                <a:cs typeface="Arial" charset="0"/>
              </a:rPr>
              <a:t>2</a:t>
            </a:r>
            <a:r>
              <a:rPr lang="en-US" sz="1050" dirty="0">
                <a:cs typeface="Arial" charset="0"/>
              </a:rPr>
              <a:t>, 2025</a:t>
            </a:r>
          </a:p>
        </p:txBody>
      </p:sp>
      <p:pic>
        <p:nvPicPr>
          <p:cNvPr id="4" name="Рисунок 3"/>
          <p:cNvPicPr>
            <a:picLocks noChangeAspect="1"/>
          </p:cNvPicPr>
          <p:nvPr userDrawn="1"/>
        </p:nvPicPr>
        <p:blipFill rotWithShape="1">
          <a:blip r:embed="rId2" cstate="print">
            <a:extLst>
              <a:ext uri="{28A0092B-C50C-407E-A947-70E740481C1C}">
                <a14:useLocalDpi xmlns:a14="http://schemas.microsoft.com/office/drawing/2010/main" val="0"/>
              </a:ext>
            </a:extLst>
          </a:blip>
          <a:srcRect l="8092" t="7787" r="8489" b="6527"/>
          <a:stretch/>
        </p:blipFill>
        <p:spPr>
          <a:xfrm>
            <a:off x="241299" y="247650"/>
            <a:ext cx="457201" cy="458028"/>
          </a:xfrm>
          <a:prstGeom prst="rect">
            <a:avLst/>
          </a:prstGeom>
        </p:spPr>
      </p:pic>
      <p:sp>
        <p:nvSpPr>
          <p:cNvPr id="11" name="Номер слайда 4"/>
          <p:cNvSpPr>
            <a:spLocks noGrp="1"/>
          </p:cNvSpPr>
          <p:nvPr>
            <p:ph type="sldNum" sz="quarter" idx="12"/>
          </p:nvPr>
        </p:nvSpPr>
        <p:spPr>
          <a:xfrm>
            <a:off x="11484692" y="6576016"/>
            <a:ext cx="598048" cy="205737"/>
          </a:xfrm>
          <a:prstGeom prst="rect">
            <a:avLst/>
          </a:prstGeom>
        </p:spPr>
        <p:txBody>
          <a:bodyPr vert="horz" lIns="98699" tIns="49349" rIns="98699" bIns="49349" rtlCol="0" anchor="ctr"/>
          <a:lstStyle>
            <a:lvl1pPr>
              <a:defRPr lang="uk-UA" smtClean="0">
                <a:solidFill>
                  <a:schemeClr val="accent1">
                    <a:lumMod val="60000"/>
                    <a:lumOff val="40000"/>
                  </a:schemeClr>
                </a:solidFill>
                <a:effectLst/>
                <a:latin typeface="Arial Narrow" pitchFamily="34" charset="0"/>
                <a:cs typeface="Arial" charset="0"/>
              </a:defRPr>
            </a:lvl1pPr>
          </a:lstStyle>
          <a:p>
            <a:pPr algn="ctr"/>
            <a:fld id="{A5A59E15-60B0-425D-863E-520DBEEE065D}" type="slidenum">
              <a:rPr lang="ru-RU" smtClean="0"/>
              <a:pPr algn="ctr"/>
              <a:t>‹№›</a:t>
            </a:fld>
            <a:endParaRPr lang="ru-RU" dirty="0"/>
          </a:p>
        </p:txBody>
      </p:sp>
      <p:cxnSp>
        <p:nvCxnSpPr>
          <p:cNvPr id="10" name="Прямая соединительная линия 9"/>
          <p:cNvCxnSpPr/>
          <p:nvPr userDrawn="1"/>
        </p:nvCxnSpPr>
        <p:spPr>
          <a:xfrm>
            <a:off x="950477" y="0"/>
            <a:ext cx="8512" cy="6858000"/>
          </a:xfrm>
          <a:prstGeom prst="line">
            <a:avLst/>
          </a:prstGeom>
          <a:ln w="127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3" name="Рисунок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26" y="6206961"/>
            <a:ext cx="946417" cy="631613"/>
          </a:xfrm>
          <a:prstGeom prst="rect">
            <a:avLst/>
          </a:prstGeom>
        </p:spPr>
      </p:pic>
    </p:spTree>
    <p:extLst>
      <p:ext uri="{BB962C8B-B14F-4D97-AF65-F5344CB8AC3E}">
        <p14:creationId xmlns:p14="http://schemas.microsoft.com/office/powerpoint/2010/main" val="33258833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0_Заголовок и объект">
    <p:spTree>
      <p:nvGrpSpPr>
        <p:cNvPr id="1" name=""/>
        <p:cNvGrpSpPr/>
        <p:nvPr/>
      </p:nvGrpSpPr>
      <p:grpSpPr>
        <a:xfrm>
          <a:off x="0" y="0"/>
          <a:ext cx="0" cy="0"/>
          <a:chOff x="0" y="0"/>
          <a:chExt cx="0" cy="0"/>
        </a:xfrm>
      </p:grpSpPr>
      <p:sp>
        <p:nvSpPr>
          <p:cNvPr id="2" name="Прямоугольник 1"/>
          <p:cNvSpPr/>
          <p:nvPr userDrawn="1"/>
        </p:nvSpPr>
        <p:spPr>
          <a:xfrm>
            <a:off x="0" y="0"/>
            <a:ext cx="958989" cy="6858000"/>
          </a:xfrm>
          <a:prstGeom prst="rect">
            <a:avLst/>
          </a:prstGeom>
          <a:solidFill>
            <a:schemeClr val="accent5">
              <a:lumMod val="20000"/>
              <a:lumOff val="8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5">
                  <a:lumMod val="60000"/>
                  <a:lumOff val="40000"/>
                </a:schemeClr>
              </a:solidFill>
            </a:endParaRPr>
          </a:p>
        </p:txBody>
      </p:sp>
      <p:cxnSp>
        <p:nvCxnSpPr>
          <p:cNvPr id="9" name="Прямая соединительная линия 8"/>
          <p:cNvCxnSpPr/>
          <p:nvPr userDrawn="1"/>
        </p:nvCxnSpPr>
        <p:spPr>
          <a:xfrm flipH="1">
            <a:off x="0" y="5710347"/>
            <a:ext cx="958989" cy="0"/>
          </a:xfrm>
          <a:prstGeom prst="line">
            <a:avLst/>
          </a:prstGeom>
          <a:ln w="127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Нижний колонтитул 3"/>
          <p:cNvSpPr>
            <a:spLocks noGrp="1"/>
          </p:cNvSpPr>
          <p:nvPr>
            <p:ph type="ftr" sz="quarter" idx="11"/>
          </p:nvPr>
        </p:nvSpPr>
        <p:spPr>
          <a:xfrm rot="16200000">
            <a:off x="-2036235" y="2989841"/>
            <a:ext cx="4969937" cy="277188"/>
          </a:xfrm>
          <a:prstGeom prst="rect">
            <a:avLst/>
          </a:prstGeom>
        </p:spPr>
        <p:txBody>
          <a:bodyPr/>
          <a:lstStyle>
            <a:lvl1pPr>
              <a:defRPr sz="1100">
                <a:solidFill>
                  <a:schemeClr val="accent5">
                    <a:lumMod val="60000"/>
                    <a:lumOff val="40000"/>
                  </a:schemeClr>
                </a:solidFill>
                <a:effectLst/>
                <a:latin typeface="Arial Narrow" pitchFamily="34" charset="0"/>
              </a:defRPr>
            </a:lvl1pPr>
          </a:lstStyle>
          <a:p>
            <a:pPr>
              <a:lnSpc>
                <a:spcPts val="2000"/>
              </a:lnSpc>
            </a:pPr>
            <a:r>
              <a:rPr lang="en-US">
                <a:cs typeface="Arial" charset="0"/>
              </a:rPr>
              <a:t>Justice in the context of Russian armed aggression | Rating group</a:t>
            </a:r>
            <a:endParaRPr lang="uk-UA" dirty="0"/>
          </a:p>
        </p:txBody>
      </p:sp>
      <p:sp>
        <p:nvSpPr>
          <p:cNvPr id="12" name="Нижний колонтитул 3"/>
          <p:cNvSpPr txBox="1">
            <a:spLocks/>
          </p:cNvSpPr>
          <p:nvPr userDrawn="1"/>
        </p:nvSpPr>
        <p:spPr>
          <a:xfrm>
            <a:off x="0" y="5778972"/>
            <a:ext cx="990599" cy="277188"/>
          </a:xfrm>
          <a:prstGeom prst="rect">
            <a:avLst/>
          </a:prstGeom>
        </p:spPr>
        <p:txBody>
          <a:bodyPr vert="horz" lIns="91440" tIns="45720" rIns="91440" bIns="45720" rtlCol="0" anchor="ctr"/>
          <a:lstStyle>
            <a:defPPr>
              <a:defRPr lang="ru-RU"/>
            </a:defPPr>
            <a:lvl1pPr marL="0" algn="ctr" defTabSz="914400" rtl="0" eaLnBrk="1" latinLnBrk="0" hangingPunct="1">
              <a:defRPr sz="1100" kern="1200">
                <a:solidFill>
                  <a:schemeClr val="accent5">
                    <a:lumMod val="60000"/>
                    <a:lumOff val="40000"/>
                  </a:schemeClr>
                </a:solidFill>
                <a:effectLst/>
                <a:latin typeface="Arial Narrow"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100"/>
              </a:lnSpc>
            </a:pPr>
            <a:r>
              <a:rPr lang="uk-UA" dirty="0">
                <a:cs typeface="Arial" charset="0"/>
              </a:rPr>
              <a:t>23-26 грудня</a:t>
            </a:r>
            <a:r>
              <a:rPr lang="ru-RU" dirty="0">
                <a:cs typeface="Arial" charset="0"/>
              </a:rPr>
              <a:t>,</a:t>
            </a:r>
            <a:r>
              <a:rPr lang="ru-RU" baseline="0" dirty="0">
                <a:cs typeface="Arial" charset="0"/>
              </a:rPr>
              <a:t> </a:t>
            </a:r>
            <a:r>
              <a:rPr lang="uk-UA" dirty="0">
                <a:cs typeface="Arial" charset="0"/>
              </a:rPr>
              <a:t>2022</a:t>
            </a:r>
            <a:endParaRPr lang="uk-UA" dirty="0"/>
          </a:p>
        </p:txBody>
      </p:sp>
      <p:sp>
        <p:nvSpPr>
          <p:cNvPr id="11" name="Номер слайда 4"/>
          <p:cNvSpPr>
            <a:spLocks noGrp="1"/>
          </p:cNvSpPr>
          <p:nvPr>
            <p:ph type="sldNum" sz="quarter" idx="12"/>
          </p:nvPr>
        </p:nvSpPr>
        <p:spPr>
          <a:xfrm>
            <a:off x="11484692" y="6576016"/>
            <a:ext cx="598048" cy="205737"/>
          </a:xfrm>
          <a:prstGeom prst="rect">
            <a:avLst/>
          </a:prstGeom>
        </p:spPr>
        <p:txBody>
          <a:bodyPr vert="horz" lIns="98699" tIns="49349" rIns="98699" bIns="49349" rtlCol="0" anchor="ctr"/>
          <a:lstStyle>
            <a:lvl1pPr>
              <a:defRPr lang="uk-UA" smtClean="0">
                <a:solidFill>
                  <a:schemeClr val="accent1">
                    <a:lumMod val="60000"/>
                    <a:lumOff val="40000"/>
                  </a:schemeClr>
                </a:solidFill>
                <a:effectLst/>
                <a:latin typeface="Arial Narrow" pitchFamily="34" charset="0"/>
                <a:cs typeface="Arial" charset="0"/>
              </a:defRPr>
            </a:lvl1pPr>
          </a:lstStyle>
          <a:p>
            <a:pPr algn="ctr"/>
            <a:fld id="{A5A59E15-60B0-425D-863E-520DBEEE065D}" type="slidenum">
              <a:rPr lang="ru-RU" smtClean="0"/>
              <a:pPr algn="ctr"/>
              <a:t>‹№›</a:t>
            </a:fld>
            <a:endParaRPr lang="ru-RU" dirty="0"/>
          </a:p>
        </p:txBody>
      </p:sp>
      <p:cxnSp>
        <p:nvCxnSpPr>
          <p:cNvPr id="10" name="Прямая соединительная линия 9"/>
          <p:cNvCxnSpPr/>
          <p:nvPr userDrawn="1"/>
        </p:nvCxnSpPr>
        <p:spPr>
          <a:xfrm>
            <a:off x="950477" y="0"/>
            <a:ext cx="8512" cy="6858000"/>
          </a:xfrm>
          <a:prstGeom prst="line">
            <a:avLst/>
          </a:prstGeom>
          <a:ln w="127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6" y="6206961"/>
            <a:ext cx="946417" cy="631613"/>
          </a:xfrm>
          <a:prstGeom prst="rect">
            <a:avLst/>
          </a:prstGeom>
        </p:spPr>
      </p:pic>
      <p:grpSp>
        <p:nvGrpSpPr>
          <p:cNvPr id="5" name="Группа 4">
            <a:extLst>
              <a:ext uri="{FF2B5EF4-FFF2-40B4-BE49-F238E27FC236}">
                <a16:creationId xmlns="" xmlns:a16="http://schemas.microsoft.com/office/drawing/2014/main" id="{B3B18D7B-E5FD-154B-8ECC-EF5AACC2748D}"/>
              </a:ext>
            </a:extLst>
          </p:cNvPr>
          <p:cNvGrpSpPr/>
          <p:nvPr userDrawn="1"/>
        </p:nvGrpSpPr>
        <p:grpSpPr>
          <a:xfrm>
            <a:off x="4272736" y="6212794"/>
            <a:ext cx="3914992" cy="651039"/>
            <a:chOff x="4011168" y="6056160"/>
            <a:chExt cx="4688624" cy="801840"/>
          </a:xfrm>
        </p:grpSpPr>
        <p:grpSp>
          <p:nvGrpSpPr>
            <p:cNvPr id="14" name="Группа 13">
              <a:extLst>
                <a:ext uri="{FF2B5EF4-FFF2-40B4-BE49-F238E27FC236}">
                  <a16:creationId xmlns="" xmlns:a16="http://schemas.microsoft.com/office/drawing/2014/main" id="{8CBFEA57-5E57-6D4A-90E6-CED58ECCF353}"/>
                </a:ext>
              </a:extLst>
            </p:cNvPr>
            <p:cNvGrpSpPr/>
            <p:nvPr userDrawn="1"/>
          </p:nvGrpSpPr>
          <p:grpSpPr>
            <a:xfrm>
              <a:off x="4098816" y="6056160"/>
              <a:ext cx="4600976" cy="801840"/>
              <a:chOff x="6556328" y="198955"/>
              <a:chExt cx="5410920" cy="967632"/>
            </a:xfrm>
          </p:grpSpPr>
          <p:pic>
            <p:nvPicPr>
              <p:cNvPr id="15" name="Рисунок 14">
                <a:extLst>
                  <a:ext uri="{FF2B5EF4-FFF2-40B4-BE49-F238E27FC236}">
                    <a16:creationId xmlns="" xmlns:a16="http://schemas.microsoft.com/office/drawing/2014/main" id="{45AFA241-B26D-7B4B-8CC6-66DC1C42B2E8}"/>
                  </a:ext>
                </a:extLst>
              </p:cNvPr>
              <p:cNvPicPr>
                <a:picLocks noChangeAspect="1"/>
              </p:cNvPicPr>
              <p:nvPr/>
            </p:nvPicPr>
            <p:blipFill>
              <a:blip r:embed="rId3"/>
              <a:stretch>
                <a:fillRect/>
              </a:stretch>
            </p:blipFill>
            <p:spPr>
              <a:xfrm>
                <a:off x="7516448" y="198955"/>
                <a:ext cx="1369321" cy="967632"/>
              </a:xfrm>
              <a:prstGeom prst="rect">
                <a:avLst/>
              </a:prstGeom>
            </p:spPr>
          </p:pic>
          <p:pic>
            <p:nvPicPr>
              <p:cNvPr id="16" name="Рисунок 15">
                <a:extLst>
                  <a:ext uri="{FF2B5EF4-FFF2-40B4-BE49-F238E27FC236}">
                    <a16:creationId xmlns="" xmlns:a16="http://schemas.microsoft.com/office/drawing/2014/main" id="{5067A12B-4691-3840-B8DD-218FED9913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9508" y="478447"/>
                <a:ext cx="464915" cy="420292"/>
              </a:xfrm>
              <a:prstGeom prst="rect">
                <a:avLst/>
              </a:prstGeom>
            </p:spPr>
          </p:pic>
          <p:pic>
            <p:nvPicPr>
              <p:cNvPr id="17" name="Picture 2" descr="https://ednannia.ua/images/documents/105/m_EdnanniaNEW.png">
                <a:extLst>
                  <a:ext uri="{FF2B5EF4-FFF2-40B4-BE49-F238E27FC236}">
                    <a16:creationId xmlns="" xmlns:a16="http://schemas.microsoft.com/office/drawing/2014/main" id="{B3025DD7-0CB9-D847-A8D9-DA81F6610C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6328" y="372851"/>
                <a:ext cx="746439" cy="65642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s://ednannia.ua/images/image001.png">
                <a:extLst>
                  <a:ext uri="{FF2B5EF4-FFF2-40B4-BE49-F238E27FC236}">
                    <a16:creationId xmlns="" xmlns:a16="http://schemas.microsoft.com/office/drawing/2014/main" id="{23F9942E-5433-344A-8A11-313F6A45FA1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812" t="26026" r="9336" b="30217"/>
              <a:stretch/>
            </p:blipFill>
            <p:spPr bwMode="auto">
              <a:xfrm>
                <a:off x="9938162" y="336263"/>
                <a:ext cx="2029086" cy="640764"/>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Прямоугольник 2">
              <a:extLst>
                <a:ext uri="{FF2B5EF4-FFF2-40B4-BE49-F238E27FC236}">
                  <a16:creationId xmlns="" xmlns:a16="http://schemas.microsoft.com/office/drawing/2014/main" id="{2F1D6BD7-0546-0F43-999A-F06E1C71D4AE}"/>
                </a:ext>
              </a:extLst>
            </p:cNvPr>
            <p:cNvSpPr/>
            <p:nvPr userDrawn="1"/>
          </p:nvSpPr>
          <p:spPr>
            <a:xfrm>
              <a:off x="4011168" y="6056160"/>
              <a:ext cx="4688624" cy="782414"/>
            </a:xfrm>
            <a:prstGeom prst="rect">
              <a:avLst/>
            </a:prstGeom>
            <a:solidFill>
              <a:srgbClr val="FFFFFF">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Tree>
    <p:extLst>
      <p:ext uri="{BB962C8B-B14F-4D97-AF65-F5344CB8AC3E}">
        <p14:creationId xmlns:p14="http://schemas.microsoft.com/office/powerpoint/2010/main" val="2091008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Титульный слайд">
    <p:spTree>
      <p:nvGrpSpPr>
        <p:cNvPr id="1" name=""/>
        <p:cNvGrpSpPr/>
        <p:nvPr/>
      </p:nvGrpSpPr>
      <p:grpSpPr>
        <a:xfrm>
          <a:off x="0" y="0"/>
          <a:ext cx="0" cy="0"/>
          <a:chOff x="0" y="0"/>
          <a:chExt cx="0" cy="0"/>
        </a:xfrm>
      </p:grpSpPr>
      <p:sp>
        <p:nvSpPr>
          <p:cNvPr id="10" name="Нижний колонтитул 3"/>
          <p:cNvSpPr>
            <a:spLocks noGrp="1"/>
          </p:cNvSpPr>
          <p:nvPr>
            <p:ph type="ftr" sz="quarter" idx="11"/>
          </p:nvPr>
        </p:nvSpPr>
        <p:spPr>
          <a:xfrm>
            <a:off x="1131870" y="6583636"/>
            <a:ext cx="7529987" cy="274364"/>
          </a:xfrm>
          <a:prstGeom prst="rect">
            <a:avLst/>
          </a:prstGeom>
        </p:spPr>
        <p:txBody>
          <a:bodyPr/>
          <a:lstStyle>
            <a:lvl1pPr>
              <a:defRPr sz="1238">
                <a:effectLst/>
                <a:latin typeface="Arial Narrow" pitchFamily="34" charset="0"/>
              </a:defRPr>
            </a:lvl1pPr>
          </a:lstStyle>
          <a:p>
            <a:r>
              <a:rPr lang="en-US">
                <a:solidFill>
                  <a:prstClr val="black"/>
                </a:solidFill>
                <a:cs typeface="Arial" charset="0"/>
              </a:rPr>
              <a:t>Justice in the context of Russian armed aggression | Rating group</a:t>
            </a:r>
            <a:endParaRPr lang="uk-UA" dirty="0">
              <a:solidFill>
                <a:prstClr val="black"/>
              </a:solidFill>
            </a:endParaRPr>
          </a:p>
        </p:txBody>
      </p:sp>
      <p:sp>
        <p:nvSpPr>
          <p:cNvPr id="11" name="Номер слайда 4"/>
          <p:cNvSpPr>
            <a:spLocks noGrp="1"/>
          </p:cNvSpPr>
          <p:nvPr>
            <p:ph type="sldNum" sz="quarter" idx="12"/>
          </p:nvPr>
        </p:nvSpPr>
        <p:spPr>
          <a:xfrm>
            <a:off x="11408489" y="6652215"/>
            <a:ext cx="598048" cy="205737"/>
          </a:xfrm>
          <a:prstGeom prst="rect">
            <a:avLst/>
          </a:prstGeom>
        </p:spPr>
        <p:txBody>
          <a:bodyPr vert="horz" lIns="98699" tIns="49349" rIns="98699" bIns="49349" rtlCol="0" anchor="ctr"/>
          <a:lstStyle>
            <a:lvl1pPr>
              <a:defRPr lang="uk-UA" sz="1333" smtClean="0">
                <a:effectLst/>
                <a:latin typeface="Arial Narrow" pitchFamily="34" charset="0"/>
                <a:cs typeface="Arial" charset="0"/>
              </a:defRPr>
            </a:lvl1pPr>
          </a:lstStyle>
          <a:p>
            <a:pPr algn="ctr"/>
            <a:fld id="{A5A59E15-60B0-425D-863E-520DBEEE065D}" type="slidenum">
              <a:rPr lang="ru-RU">
                <a:solidFill>
                  <a:prstClr val="black"/>
                </a:solidFill>
              </a:rPr>
              <a:pPr algn="ctr"/>
              <a:t>‹№›</a:t>
            </a:fld>
            <a:endParaRPr lang="ru-RU" dirty="0">
              <a:solidFill>
                <a:prstClr val="black"/>
              </a:solidFill>
            </a:endParaRPr>
          </a:p>
        </p:txBody>
      </p:sp>
    </p:spTree>
    <p:extLst>
      <p:ext uri="{BB962C8B-B14F-4D97-AF65-F5344CB8AC3E}">
        <p14:creationId xmlns:p14="http://schemas.microsoft.com/office/powerpoint/2010/main" val="38012028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AE50CE8-ADEB-2295-7F03-E2E248B1D54D}"/>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 xmlns:a16="http://schemas.microsoft.com/office/drawing/2014/main" id="{0FE6FBC3-0635-47F5-0378-0CA2DA789D2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 xmlns:a16="http://schemas.microsoft.com/office/drawing/2014/main" id="{CA382EB9-8906-BEC3-18C2-DB0FAC0DE1CD}"/>
              </a:ext>
            </a:extLst>
          </p:cNvPr>
          <p:cNvSpPr>
            <a:spLocks noGrp="1"/>
          </p:cNvSpPr>
          <p:nvPr>
            <p:ph type="dt" sz="half" idx="10"/>
          </p:nvPr>
        </p:nvSpPr>
        <p:spPr/>
        <p:txBody>
          <a:bodyPr/>
          <a:lstStyle/>
          <a:p>
            <a:r>
              <a:rPr lang="uk-UA"/>
              <a:t>December 26, 2024 - January 10, 2025</a:t>
            </a:r>
          </a:p>
        </p:txBody>
      </p:sp>
      <p:sp>
        <p:nvSpPr>
          <p:cNvPr id="5" name="Місце для нижнього колонтитула 4">
            <a:extLst>
              <a:ext uri="{FF2B5EF4-FFF2-40B4-BE49-F238E27FC236}">
                <a16:creationId xmlns="" xmlns:a16="http://schemas.microsoft.com/office/drawing/2014/main" id="{FA44A74E-CFD1-A700-CB0E-5E5DA2C905A9}"/>
              </a:ext>
            </a:extLst>
          </p:cNvPr>
          <p:cNvSpPr>
            <a:spLocks noGrp="1"/>
          </p:cNvSpPr>
          <p:nvPr>
            <p:ph type="ftr" sz="quarter" idx="11"/>
          </p:nvPr>
        </p:nvSpPr>
        <p:spPr/>
        <p:txBody>
          <a:bodyPr/>
          <a:lstStyle/>
          <a:p>
            <a:r>
              <a:rPr lang="en-US"/>
              <a:t>Justice in the context of Russian armed aggression | Rating group</a:t>
            </a:r>
            <a:endParaRPr lang="uk-UA"/>
          </a:p>
        </p:txBody>
      </p:sp>
      <p:sp>
        <p:nvSpPr>
          <p:cNvPr id="6" name="Місце для номера слайда 5">
            <a:extLst>
              <a:ext uri="{FF2B5EF4-FFF2-40B4-BE49-F238E27FC236}">
                <a16:creationId xmlns="" xmlns:a16="http://schemas.microsoft.com/office/drawing/2014/main" id="{38C912D7-A3DE-E2E3-4552-2D81AAC3C54C}"/>
              </a:ext>
            </a:extLst>
          </p:cNvPr>
          <p:cNvSpPr>
            <a:spLocks noGrp="1"/>
          </p:cNvSpPr>
          <p:nvPr>
            <p:ph type="sldNum" sz="quarter" idx="12"/>
          </p:nvPr>
        </p:nvSpPr>
        <p:spPr/>
        <p:txBody>
          <a:bodyPr/>
          <a:lstStyle/>
          <a:p>
            <a:fld id="{531DD7FD-6F04-4FE6-8DAC-8FFE022168D7}" type="slidenum">
              <a:rPr lang="uk-UA" smtClean="0"/>
              <a:t>‹№›</a:t>
            </a:fld>
            <a:endParaRPr lang="uk-UA"/>
          </a:p>
        </p:txBody>
      </p:sp>
    </p:spTree>
    <p:extLst>
      <p:ext uri="{BB962C8B-B14F-4D97-AF65-F5344CB8AC3E}">
        <p14:creationId xmlns:p14="http://schemas.microsoft.com/office/powerpoint/2010/main" val="1550882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14C2855-9493-B50B-30CF-C4427E0A754B}"/>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 xmlns:a16="http://schemas.microsoft.com/office/drawing/2014/main" id="{3BAF11CA-FC66-81A4-405B-63ABF4BE8792}"/>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 xmlns:a16="http://schemas.microsoft.com/office/drawing/2014/main" id="{6F9E5F54-D585-F415-BBAF-398E7453ED9C}"/>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 xmlns:a16="http://schemas.microsoft.com/office/drawing/2014/main" id="{9F76AC42-EDE4-4747-F2BE-D302E7271842}"/>
              </a:ext>
            </a:extLst>
          </p:cNvPr>
          <p:cNvSpPr>
            <a:spLocks noGrp="1"/>
          </p:cNvSpPr>
          <p:nvPr>
            <p:ph type="dt" sz="half" idx="10"/>
          </p:nvPr>
        </p:nvSpPr>
        <p:spPr/>
        <p:txBody>
          <a:bodyPr/>
          <a:lstStyle/>
          <a:p>
            <a:r>
              <a:rPr lang="uk-UA"/>
              <a:t>December 26, 2024 - January 10, 2025</a:t>
            </a:r>
          </a:p>
        </p:txBody>
      </p:sp>
      <p:sp>
        <p:nvSpPr>
          <p:cNvPr id="6" name="Місце для нижнього колонтитула 5">
            <a:extLst>
              <a:ext uri="{FF2B5EF4-FFF2-40B4-BE49-F238E27FC236}">
                <a16:creationId xmlns="" xmlns:a16="http://schemas.microsoft.com/office/drawing/2014/main" id="{B4AE4A88-CBE9-1F1A-5CE5-37CB7D4F589C}"/>
              </a:ext>
            </a:extLst>
          </p:cNvPr>
          <p:cNvSpPr>
            <a:spLocks noGrp="1"/>
          </p:cNvSpPr>
          <p:nvPr>
            <p:ph type="ftr" sz="quarter" idx="11"/>
          </p:nvPr>
        </p:nvSpPr>
        <p:spPr/>
        <p:txBody>
          <a:bodyPr/>
          <a:lstStyle/>
          <a:p>
            <a:r>
              <a:rPr lang="en-US"/>
              <a:t>Justice in the context of Russian armed aggression | Rating group</a:t>
            </a:r>
            <a:endParaRPr lang="uk-UA"/>
          </a:p>
        </p:txBody>
      </p:sp>
      <p:sp>
        <p:nvSpPr>
          <p:cNvPr id="7" name="Місце для номера слайда 6">
            <a:extLst>
              <a:ext uri="{FF2B5EF4-FFF2-40B4-BE49-F238E27FC236}">
                <a16:creationId xmlns="" xmlns:a16="http://schemas.microsoft.com/office/drawing/2014/main" id="{A67E3319-3F8A-D3FC-B31C-A42F701820C8}"/>
              </a:ext>
            </a:extLst>
          </p:cNvPr>
          <p:cNvSpPr>
            <a:spLocks noGrp="1"/>
          </p:cNvSpPr>
          <p:nvPr>
            <p:ph type="sldNum" sz="quarter" idx="12"/>
          </p:nvPr>
        </p:nvSpPr>
        <p:spPr/>
        <p:txBody>
          <a:bodyPr/>
          <a:lstStyle/>
          <a:p>
            <a:fld id="{531DD7FD-6F04-4FE6-8DAC-8FFE022168D7}" type="slidenum">
              <a:rPr lang="uk-UA" smtClean="0"/>
              <a:t>‹№›</a:t>
            </a:fld>
            <a:endParaRPr lang="uk-UA"/>
          </a:p>
        </p:txBody>
      </p:sp>
    </p:spTree>
    <p:extLst>
      <p:ext uri="{BB962C8B-B14F-4D97-AF65-F5344CB8AC3E}">
        <p14:creationId xmlns:p14="http://schemas.microsoft.com/office/powerpoint/2010/main" val="2053056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1E6BFF8-634C-600D-3DE1-382621953541}"/>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 xmlns:a16="http://schemas.microsoft.com/office/drawing/2014/main" id="{27F65358-6597-6FF0-F0E7-C13A326C52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 xmlns:a16="http://schemas.microsoft.com/office/drawing/2014/main" id="{24107A19-DA22-2C6C-17DD-647326CFDAF2}"/>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 xmlns:a16="http://schemas.microsoft.com/office/drawing/2014/main" id="{880D7CD7-9468-CCDB-3EC0-B1D5A16033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 xmlns:a16="http://schemas.microsoft.com/office/drawing/2014/main" id="{6308855C-5D16-61BA-3EE3-BF5FAAF08E2D}"/>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 xmlns:a16="http://schemas.microsoft.com/office/drawing/2014/main" id="{A055A7E7-6149-0649-2EB2-662CC99CF418}"/>
              </a:ext>
            </a:extLst>
          </p:cNvPr>
          <p:cNvSpPr>
            <a:spLocks noGrp="1"/>
          </p:cNvSpPr>
          <p:nvPr>
            <p:ph type="dt" sz="half" idx="10"/>
          </p:nvPr>
        </p:nvSpPr>
        <p:spPr/>
        <p:txBody>
          <a:bodyPr/>
          <a:lstStyle/>
          <a:p>
            <a:r>
              <a:rPr lang="uk-UA"/>
              <a:t>December 26, 2024 - January 10, 2025</a:t>
            </a:r>
          </a:p>
        </p:txBody>
      </p:sp>
      <p:sp>
        <p:nvSpPr>
          <p:cNvPr id="8" name="Місце для нижнього колонтитула 7">
            <a:extLst>
              <a:ext uri="{FF2B5EF4-FFF2-40B4-BE49-F238E27FC236}">
                <a16:creationId xmlns="" xmlns:a16="http://schemas.microsoft.com/office/drawing/2014/main" id="{0F2109BD-8DAE-C5C5-816C-F147DDF9523B}"/>
              </a:ext>
            </a:extLst>
          </p:cNvPr>
          <p:cNvSpPr>
            <a:spLocks noGrp="1"/>
          </p:cNvSpPr>
          <p:nvPr>
            <p:ph type="ftr" sz="quarter" idx="11"/>
          </p:nvPr>
        </p:nvSpPr>
        <p:spPr/>
        <p:txBody>
          <a:bodyPr/>
          <a:lstStyle/>
          <a:p>
            <a:r>
              <a:rPr lang="en-US"/>
              <a:t>Justice in the context of Russian armed aggression | Rating group</a:t>
            </a:r>
            <a:endParaRPr lang="uk-UA"/>
          </a:p>
        </p:txBody>
      </p:sp>
      <p:sp>
        <p:nvSpPr>
          <p:cNvPr id="9" name="Місце для номера слайда 8">
            <a:extLst>
              <a:ext uri="{FF2B5EF4-FFF2-40B4-BE49-F238E27FC236}">
                <a16:creationId xmlns="" xmlns:a16="http://schemas.microsoft.com/office/drawing/2014/main" id="{89B23881-E8CF-80C7-162B-3D82E553689B}"/>
              </a:ext>
            </a:extLst>
          </p:cNvPr>
          <p:cNvSpPr>
            <a:spLocks noGrp="1"/>
          </p:cNvSpPr>
          <p:nvPr>
            <p:ph type="sldNum" sz="quarter" idx="12"/>
          </p:nvPr>
        </p:nvSpPr>
        <p:spPr/>
        <p:txBody>
          <a:bodyPr/>
          <a:lstStyle/>
          <a:p>
            <a:fld id="{531DD7FD-6F04-4FE6-8DAC-8FFE022168D7}" type="slidenum">
              <a:rPr lang="uk-UA" smtClean="0"/>
              <a:t>‹№›</a:t>
            </a:fld>
            <a:endParaRPr lang="uk-UA"/>
          </a:p>
        </p:txBody>
      </p:sp>
    </p:spTree>
    <p:extLst>
      <p:ext uri="{BB962C8B-B14F-4D97-AF65-F5344CB8AC3E}">
        <p14:creationId xmlns:p14="http://schemas.microsoft.com/office/powerpoint/2010/main" val="1261781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7353B1B-2E44-603D-8168-F01F56E6997B}"/>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 xmlns:a16="http://schemas.microsoft.com/office/drawing/2014/main" id="{2CEC1B6A-D0F1-A02B-4D48-67CD71DFA63C}"/>
              </a:ext>
            </a:extLst>
          </p:cNvPr>
          <p:cNvSpPr>
            <a:spLocks noGrp="1"/>
          </p:cNvSpPr>
          <p:nvPr>
            <p:ph type="dt" sz="half" idx="10"/>
          </p:nvPr>
        </p:nvSpPr>
        <p:spPr/>
        <p:txBody>
          <a:bodyPr/>
          <a:lstStyle/>
          <a:p>
            <a:r>
              <a:rPr lang="uk-UA"/>
              <a:t>December 26, 2024 - January 10, 2025</a:t>
            </a:r>
          </a:p>
        </p:txBody>
      </p:sp>
      <p:sp>
        <p:nvSpPr>
          <p:cNvPr id="4" name="Місце для нижнього колонтитула 3">
            <a:extLst>
              <a:ext uri="{FF2B5EF4-FFF2-40B4-BE49-F238E27FC236}">
                <a16:creationId xmlns="" xmlns:a16="http://schemas.microsoft.com/office/drawing/2014/main" id="{BC6B61F5-DE5E-A40F-6EEA-6B34B8597402}"/>
              </a:ext>
            </a:extLst>
          </p:cNvPr>
          <p:cNvSpPr>
            <a:spLocks noGrp="1"/>
          </p:cNvSpPr>
          <p:nvPr>
            <p:ph type="ftr" sz="quarter" idx="11"/>
          </p:nvPr>
        </p:nvSpPr>
        <p:spPr/>
        <p:txBody>
          <a:bodyPr/>
          <a:lstStyle/>
          <a:p>
            <a:r>
              <a:rPr lang="en-US"/>
              <a:t>Justice in the context of Russian armed aggression | Rating group</a:t>
            </a:r>
            <a:endParaRPr lang="uk-UA"/>
          </a:p>
        </p:txBody>
      </p:sp>
      <p:sp>
        <p:nvSpPr>
          <p:cNvPr id="5" name="Місце для номера слайда 4">
            <a:extLst>
              <a:ext uri="{FF2B5EF4-FFF2-40B4-BE49-F238E27FC236}">
                <a16:creationId xmlns="" xmlns:a16="http://schemas.microsoft.com/office/drawing/2014/main" id="{DFD953F3-5E59-9F15-E099-101FDF126BCA}"/>
              </a:ext>
            </a:extLst>
          </p:cNvPr>
          <p:cNvSpPr>
            <a:spLocks noGrp="1"/>
          </p:cNvSpPr>
          <p:nvPr>
            <p:ph type="sldNum" sz="quarter" idx="12"/>
          </p:nvPr>
        </p:nvSpPr>
        <p:spPr/>
        <p:txBody>
          <a:bodyPr/>
          <a:lstStyle/>
          <a:p>
            <a:fld id="{531DD7FD-6F04-4FE6-8DAC-8FFE022168D7}" type="slidenum">
              <a:rPr lang="uk-UA" smtClean="0"/>
              <a:t>‹№›</a:t>
            </a:fld>
            <a:endParaRPr lang="uk-UA"/>
          </a:p>
        </p:txBody>
      </p:sp>
    </p:spTree>
    <p:extLst>
      <p:ext uri="{BB962C8B-B14F-4D97-AF65-F5344CB8AC3E}">
        <p14:creationId xmlns:p14="http://schemas.microsoft.com/office/powerpoint/2010/main" val="1494123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 xmlns:a16="http://schemas.microsoft.com/office/drawing/2014/main" id="{4D0B2090-925A-9B2C-4DAE-77A806552A18}"/>
              </a:ext>
            </a:extLst>
          </p:cNvPr>
          <p:cNvSpPr>
            <a:spLocks noGrp="1"/>
          </p:cNvSpPr>
          <p:nvPr>
            <p:ph type="dt" sz="half" idx="10"/>
          </p:nvPr>
        </p:nvSpPr>
        <p:spPr/>
        <p:txBody>
          <a:bodyPr/>
          <a:lstStyle/>
          <a:p>
            <a:r>
              <a:rPr lang="uk-UA"/>
              <a:t>December 26, 2024 - January 10, 2025</a:t>
            </a:r>
          </a:p>
        </p:txBody>
      </p:sp>
      <p:sp>
        <p:nvSpPr>
          <p:cNvPr id="3" name="Місце для нижнього колонтитула 2">
            <a:extLst>
              <a:ext uri="{FF2B5EF4-FFF2-40B4-BE49-F238E27FC236}">
                <a16:creationId xmlns="" xmlns:a16="http://schemas.microsoft.com/office/drawing/2014/main" id="{9FD62757-2AB8-15C4-5EB7-04179626CE28}"/>
              </a:ext>
            </a:extLst>
          </p:cNvPr>
          <p:cNvSpPr>
            <a:spLocks noGrp="1"/>
          </p:cNvSpPr>
          <p:nvPr>
            <p:ph type="ftr" sz="quarter" idx="11"/>
          </p:nvPr>
        </p:nvSpPr>
        <p:spPr/>
        <p:txBody>
          <a:bodyPr/>
          <a:lstStyle/>
          <a:p>
            <a:r>
              <a:rPr lang="en-US"/>
              <a:t>Justice in the context of Russian armed aggression | Rating group</a:t>
            </a:r>
            <a:endParaRPr lang="uk-UA"/>
          </a:p>
        </p:txBody>
      </p:sp>
      <p:sp>
        <p:nvSpPr>
          <p:cNvPr id="4" name="Місце для номера слайда 3">
            <a:extLst>
              <a:ext uri="{FF2B5EF4-FFF2-40B4-BE49-F238E27FC236}">
                <a16:creationId xmlns="" xmlns:a16="http://schemas.microsoft.com/office/drawing/2014/main" id="{B92E021F-45E3-C1C3-9F7E-D9ADA876FAF2}"/>
              </a:ext>
            </a:extLst>
          </p:cNvPr>
          <p:cNvSpPr>
            <a:spLocks noGrp="1"/>
          </p:cNvSpPr>
          <p:nvPr>
            <p:ph type="sldNum" sz="quarter" idx="12"/>
          </p:nvPr>
        </p:nvSpPr>
        <p:spPr/>
        <p:txBody>
          <a:bodyPr/>
          <a:lstStyle/>
          <a:p>
            <a:fld id="{531DD7FD-6F04-4FE6-8DAC-8FFE022168D7}" type="slidenum">
              <a:rPr lang="uk-UA" smtClean="0"/>
              <a:t>‹№›</a:t>
            </a:fld>
            <a:endParaRPr lang="uk-UA"/>
          </a:p>
        </p:txBody>
      </p:sp>
    </p:spTree>
    <p:extLst>
      <p:ext uri="{BB962C8B-B14F-4D97-AF65-F5344CB8AC3E}">
        <p14:creationId xmlns:p14="http://schemas.microsoft.com/office/powerpoint/2010/main" val="3241525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D58034F-F5DD-F8E7-A0FF-BC936971EFE3}"/>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 xmlns:a16="http://schemas.microsoft.com/office/drawing/2014/main" id="{2000FFE2-1DF0-A2DE-B7C1-A0D1A63F32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 xmlns:a16="http://schemas.microsoft.com/office/drawing/2014/main" id="{1CC13767-9133-647F-9C34-ED79B8859A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 xmlns:a16="http://schemas.microsoft.com/office/drawing/2014/main" id="{0855EC41-5DBE-E545-440B-F5817013DD45}"/>
              </a:ext>
            </a:extLst>
          </p:cNvPr>
          <p:cNvSpPr>
            <a:spLocks noGrp="1"/>
          </p:cNvSpPr>
          <p:nvPr>
            <p:ph type="dt" sz="half" idx="10"/>
          </p:nvPr>
        </p:nvSpPr>
        <p:spPr/>
        <p:txBody>
          <a:bodyPr/>
          <a:lstStyle/>
          <a:p>
            <a:r>
              <a:rPr lang="uk-UA"/>
              <a:t>December 26, 2024 - January 10, 2025</a:t>
            </a:r>
          </a:p>
        </p:txBody>
      </p:sp>
      <p:sp>
        <p:nvSpPr>
          <p:cNvPr id="6" name="Місце для нижнього колонтитула 5">
            <a:extLst>
              <a:ext uri="{FF2B5EF4-FFF2-40B4-BE49-F238E27FC236}">
                <a16:creationId xmlns="" xmlns:a16="http://schemas.microsoft.com/office/drawing/2014/main" id="{2A17A4BD-B020-884B-BEB2-F90693B36BBC}"/>
              </a:ext>
            </a:extLst>
          </p:cNvPr>
          <p:cNvSpPr>
            <a:spLocks noGrp="1"/>
          </p:cNvSpPr>
          <p:nvPr>
            <p:ph type="ftr" sz="quarter" idx="11"/>
          </p:nvPr>
        </p:nvSpPr>
        <p:spPr/>
        <p:txBody>
          <a:bodyPr/>
          <a:lstStyle/>
          <a:p>
            <a:r>
              <a:rPr lang="en-US"/>
              <a:t>Justice in the context of Russian armed aggression | Rating group</a:t>
            </a:r>
            <a:endParaRPr lang="uk-UA"/>
          </a:p>
        </p:txBody>
      </p:sp>
      <p:sp>
        <p:nvSpPr>
          <p:cNvPr id="7" name="Місце для номера слайда 6">
            <a:extLst>
              <a:ext uri="{FF2B5EF4-FFF2-40B4-BE49-F238E27FC236}">
                <a16:creationId xmlns="" xmlns:a16="http://schemas.microsoft.com/office/drawing/2014/main" id="{A03EA768-2FDA-0BCA-A150-541C01AFED34}"/>
              </a:ext>
            </a:extLst>
          </p:cNvPr>
          <p:cNvSpPr>
            <a:spLocks noGrp="1"/>
          </p:cNvSpPr>
          <p:nvPr>
            <p:ph type="sldNum" sz="quarter" idx="12"/>
          </p:nvPr>
        </p:nvSpPr>
        <p:spPr/>
        <p:txBody>
          <a:bodyPr/>
          <a:lstStyle/>
          <a:p>
            <a:fld id="{531DD7FD-6F04-4FE6-8DAC-8FFE022168D7}" type="slidenum">
              <a:rPr lang="uk-UA" smtClean="0"/>
              <a:t>‹№›</a:t>
            </a:fld>
            <a:endParaRPr lang="uk-UA"/>
          </a:p>
        </p:txBody>
      </p:sp>
    </p:spTree>
    <p:extLst>
      <p:ext uri="{BB962C8B-B14F-4D97-AF65-F5344CB8AC3E}">
        <p14:creationId xmlns:p14="http://schemas.microsoft.com/office/powerpoint/2010/main" val="365474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67D7AC1-B16F-4EB0-D0FE-003C2F0F2707}"/>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 xmlns:a16="http://schemas.microsoft.com/office/drawing/2014/main" id="{69CB018D-2F16-9033-E1A1-0C634BDE6B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 xmlns:a16="http://schemas.microsoft.com/office/drawing/2014/main" id="{10896D1B-2FF4-3D76-6BB1-187AFBA41D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 xmlns:a16="http://schemas.microsoft.com/office/drawing/2014/main" id="{1DDC4A6B-D413-720D-1957-7A0B3B779E00}"/>
              </a:ext>
            </a:extLst>
          </p:cNvPr>
          <p:cNvSpPr>
            <a:spLocks noGrp="1"/>
          </p:cNvSpPr>
          <p:nvPr>
            <p:ph type="dt" sz="half" idx="10"/>
          </p:nvPr>
        </p:nvSpPr>
        <p:spPr/>
        <p:txBody>
          <a:bodyPr/>
          <a:lstStyle/>
          <a:p>
            <a:r>
              <a:rPr lang="uk-UA"/>
              <a:t>December 26, 2024 - January 10, 2025</a:t>
            </a:r>
          </a:p>
        </p:txBody>
      </p:sp>
      <p:sp>
        <p:nvSpPr>
          <p:cNvPr id="6" name="Місце для нижнього колонтитула 5">
            <a:extLst>
              <a:ext uri="{FF2B5EF4-FFF2-40B4-BE49-F238E27FC236}">
                <a16:creationId xmlns="" xmlns:a16="http://schemas.microsoft.com/office/drawing/2014/main" id="{35D26C3B-5C2D-DF11-4B55-534560F5485C}"/>
              </a:ext>
            </a:extLst>
          </p:cNvPr>
          <p:cNvSpPr>
            <a:spLocks noGrp="1"/>
          </p:cNvSpPr>
          <p:nvPr>
            <p:ph type="ftr" sz="quarter" idx="11"/>
          </p:nvPr>
        </p:nvSpPr>
        <p:spPr/>
        <p:txBody>
          <a:bodyPr/>
          <a:lstStyle/>
          <a:p>
            <a:r>
              <a:rPr lang="en-US"/>
              <a:t>Justice in the context of Russian armed aggression | Rating group</a:t>
            </a:r>
            <a:endParaRPr lang="uk-UA"/>
          </a:p>
        </p:txBody>
      </p:sp>
      <p:sp>
        <p:nvSpPr>
          <p:cNvPr id="7" name="Місце для номера слайда 6">
            <a:extLst>
              <a:ext uri="{FF2B5EF4-FFF2-40B4-BE49-F238E27FC236}">
                <a16:creationId xmlns="" xmlns:a16="http://schemas.microsoft.com/office/drawing/2014/main" id="{A7B98AB9-1A98-FF80-986D-010E9CB7950A}"/>
              </a:ext>
            </a:extLst>
          </p:cNvPr>
          <p:cNvSpPr>
            <a:spLocks noGrp="1"/>
          </p:cNvSpPr>
          <p:nvPr>
            <p:ph type="sldNum" sz="quarter" idx="12"/>
          </p:nvPr>
        </p:nvSpPr>
        <p:spPr/>
        <p:txBody>
          <a:bodyPr/>
          <a:lstStyle/>
          <a:p>
            <a:fld id="{531DD7FD-6F04-4FE6-8DAC-8FFE022168D7}" type="slidenum">
              <a:rPr lang="uk-UA" smtClean="0"/>
              <a:t>‹№›</a:t>
            </a:fld>
            <a:endParaRPr lang="uk-UA"/>
          </a:p>
        </p:txBody>
      </p:sp>
    </p:spTree>
    <p:extLst>
      <p:ext uri="{BB962C8B-B14F-4D97-AF65-F5344CB8AC3E}">
        <p14:creationId xmlns:p14="http://schemas.microsoft.com/office/powerpoint/2010/main" val="183052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 xmlns:a16="http://schemas.microsoft.com/office/drawing/2014/main" id="{E2BCB590-4D69-54BC-D5F8-130103F3B3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 xmlns:a16="http://schemas.microsoft.com/office/drawing/2014/main" id="{229EBA24-F310-922C-B2E1-A305E633D8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 xmlns:a16="http://schemas.microsoft.com/office/drawing/2014/main" id="{EB2D46CC-F5CE-A167-05BA-3A5F893855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uk-UA"/>
              <a:t>December 26, 2024 - January 10, 2025</a:t>
            </a:r>
          </a:p>
        </p:txBody>
      </p:sp>
      <p:sp>
        <p:nvSpPr>
          <p:cNvPr id="5" name="Місце для нижнього колонтитула 4">
            <a:extLst>
              <a:ext uri="{FF2B5EF4-FFF2-40B4-BE49-F238E27FC236}">
                <a16:creationId xmlns="" xmlns:a16="http://schemas.microsoft.com/office/drawing/2014/main" id="{19481034-B191-4106-F4E1-6745D5BAEF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Justice in the context of Russian armed aggression | Rating group</a:t>
            </a:r>
            <a:endParaRPr lang="uk-UA"/>
          </a:p>
        </p:txBody>
      </p:sp>
      <p:sp>
        <p:nvSpPr>
          <p:cNvPr id="6" name="Місце для номера слайда 5">
            <a:extLst>
              <a:ext uri="{FF2B5EF4-FFF2-40B4-BE49-F238E27FC236}">
                <a16:creationId xmlns="" xmlns:a16="http://schemas.microsoft.com/office/drawing/2014/main" id="{000FA786-49CF-E471-0649-0FC2C5FBF5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31DD7FD-6F04-4FE6-8DAC-8FFE022168D7}" type="slidenum">
              <a:rPr lang="uk-UA" smtClean="0"/>
              <a:t>‹№›</a:t>
            </a:fld>
            <a:endParaRPr lang="uk-UA"/>
          </a:p>
        </p:txBody>
      </p:sp>
    </p:spTree>
    <p:extLst>
      <p:ext uri="{BB962C8B-B14F-4D97-AF65-F5344CB8AC3E}">
        <p14:creationId xmlns:p14="http://schemas.microsoft.com/office/powerpoint/2010/main" val="618389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uk-UA"/>
              <a:t>December 26, 2024 - January 10, 2025</a:t>
            </a:r>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Justice in the context of Russian armed aggression | Rating group</a:t>
            </a:r>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ED3DA5-99E4-4008-84AF-09D426876E8C}" type="slidenum">
              <a:rPr lang="ru-RU" smtClean="0"/>
              <a:t>‹№›</a:t>
            </a:fld>
            <a:endParaRPr lang="ru-RU"/>
          </a:p>
        </p:txBody>
      </p:sp>
    </p:spTree>
    <p:extLst>
      <p:ext uri="{BB962C8B-B14F-4D97-AF65-F5344CB8AC3E}">
        <p14:creationId xmlns:p14="http://schemas.microsoft.com/office/powerpoint/2010/main" val="23342462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chart" Target="../charts/chart21.xml"/></Relationships>
</file>

<file path=ppt/slides/_rels/slide2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8" Type="http://schemas.openxmlformats.org/officeDocument/2006/relationships/hyperlink" Target="https://instagram.com/rating_ua" TargetMode="External"/><Relationship Id="rId3" Type="http://schemas.openxmlformats.org/officeDocument/2006/relationships/hyperlink" Target="http://ratinggroup.ua/" TargetMode="External"/><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hyperlink" Target="https://www.facebook.com/sociological.group.rating" TargetMode="External"/><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hyperlink" Target="https://t.me/ratinggroup" TargetMode="External"/><Relationship Id="rId4" Type="http://schemas.openxmlformats.org/officeDocument/2006/relationships/hyperlink" Target="https://twitter.com/ratinggroup" TargetMode="External"/><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0" y="0"/>
            <a:ext cx="12192000" cy="6858000"/>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rgbClr val="F3F6FB"/>
              </a:solidFill>
              <a:effectLst>
                <a:outerShdw blurRad="38100" dist="38100" dir="2700000" algn="tl">
                  <a:srgbClr val="000000">
                    <a:alpha val="43137"/>
                  </a:srgbClr>
                </a:outerShdw>
              </a:effectLst>
            </a:endParaRPr>
          </a:p>
        </p:txBody>
      </p:sp>
      <p:pic>
        <p:nvPicPr>
          <p:cNvPr id="1026" name="Picture 2" descr="Ukrainian symbol on machine gun belt lies on ukrainian pixeled military camouflage">
            <a:extLst>
              <a:ext uri="{FF2B5EF4-FFF2-40B4-BE49-F238E27FC236}">
                <a16:creationId xmlns="" xmlns:a16="http://schemas.microsoft.com/office/drawing/2014/main" id="{7F86EE8E-12B8-950B-DE6A-CCA19DCD7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8885"/>
            <a:ext cx="12192000" cy="7841784"/>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a:extLst>
              <a:ext uri="{FF2B5EF4-FFF2-40B4-BE49-F238E27FC236}">
                <a16:creationId xmlns="" xmlns:a16="http://schemas.microsoft.com/office/drawing/2014/main" id="{1ED22477-3076-4B73-991D-62E176331823}"/>
              </a:ext>
            </a:extLst>
          </p:cNvPr>
          <p:cNvSpPr/>
          <p:nvPr/>
        </p:nvSpPr>
        <p:spPr>
          <a:xfrm>
            <a:off x="336875" y="4743048"/>
            <a:ext cx="4396490" cy="395661"/>
          </a:xfrm>
          <a:prstGeom prst="rect">
            <a:avLst/>
          </a:prstGeom>
          <a:noFill/>
          <a:effectLst>
            <a:softEdge rad="25400"/>
          </a:effectLst>
        </p:spPr>
        <p:txBody>
          <a:bodyPr wrap="square" lIns="87033" tIns="43517" rIns="87033" bIns="43517">
            <a:spAutoFit/>
          </a:bodyPr>
          <a:lstStyle/>
          <a:p>
            <a:pPr defTabSz="939891">
              <a:defRPr/>
            </a:pPr>
            <a:r>
              <a:rPr lang="en-US" sz="2000" dirty="0">
                <a:solidFill>
                  <a:schemeClr val="bg1"/>
                </a:solidFill>
                <a:effectLst>
                  <a:outerShdw blurRad="50800" dist="38100" dir="2700000" algn="tl" rotWithShape="0">
                    <a:prstClr val="black">
                      <a:alpha val="40000"/>
                    </a:prstClr>
                  </a:outerShdw>
                </a:effectLst>
                <a:latin typeface="Impact" pitchFamily="34" charset="0"/>
              </a:rPr>
              <a:t>January</a:t>
            </a:r>
            <a:r>
              <a:rPr lang="uk-UA" sz="2000" dirty="0">
                <a:solidFill>
                  <a:schemeClr val="bg1"/>
                </a:solidFill>
                <a:effectLst>
                  <a:outerShdw blurRad="50800" dist="38100" dir="2700000" algn="tl" rotWithShape="0">
                    <a:prstClr val="black">
                      <a:alpha val="40000"/>
                    </a:prstClr>
                  </a:outerShdw>
                </a:effectLst>
                <a:latin typeface="Impact" pitchFamily="34" charset="0"/>
              </a:rPr>
              <a:t> 3-</a:t>
            </a:r>
            <a:r>
              <a:rPr lang="en-US" sz="2000" dirty="0">
                <a:solidFill>
                  <a:schemeClr val="bg1"/>
                </a:solidFill>
                <a:effectLst>
                  <a:outerShdw blurRad="50800" dist="38100" dir="2700000" algn="tl" rotWithShape="0">
                    <a:prstClr val="black">
                      <a:alpha val="40000"/>
                    </a:prstClr>
                  </a:outerShdw>
                </a:effectLst>
                <a:latin typeface="Impact" pitchFamily="34" charset="0"/>
              </a:rPr>
              <a:t>1</a:t>
            </a:r>
            <a:r>
              <a:rPr lang="uk-UA" sz="2000" dirty="0">
                <a:solidFill>
                  <a:schemeClr val="bg1"/>
                </a:solidFill>
                <a:effectLst>
                  <a:outerShdw blurRad="50800" dist="38100" dir="2700000" algn="tl" rotWithShape="0">
                    <a:prstClr val="black">
                      <a:alpha val="40000"/>
                    </a:prstClr>
                  </a:outerShdw>
                </a:effectLst>
                <a:latin typeface="Impact" pitchFamily="34" charset="0"/>
              </a:rPr>
              <a:t>2</a:t>
            </a:r>
            <a:r>
              <a:rPr lang="en-US" sz="2000" dirty="0">
                <a:solidFill>
                  <a:schemeClr val="bg1"/>
                </a:solidFill>
                <a:effectLst>
                  <a:outerShdw blurRad="50800" dist="38100" dir="2700000" algn="tl" rotWithShape="0">
                    <a:prstClr val="black">
                      <a:alpha val="40000"/>
                    </a:prstClr>
                  </a:outerShdw>
                </a:effectLst>
                <a:latin typeface="Impact" pitchFamily="34" charset="0"/>
              </a:rPr>
              <a:t>, 2025</a:t>
            </a:r>
            <a:endParaRPr lang="uk-UA" sz="2000" dirty="0">
              <a:solidFill>
                <a:schemeClr val="bg1"/>
              </a:solidFill>
              <a:effectLst>
                <a:outerShdw blurRad="50800" dist="38100" dir="2700000" algn="tl" rotWithShape="0">
                  <a:prstClr val="black">
                    <a:alpha val="40000"/>
                  </a:prstClr>
                </a:outerShdw>
              </a:effectLst>
              <a:latin typeface="Impact" pitchFamily="34" charset="0"/>
            </a:endParaRPr>
          </a:p>
        </p:txBody>
      </p:sp>
      <p:cxnSp>
        <p:nvCxnSpPr>
          <p:cNvPr id="10" name="Прямая соединительная линия 9"/>
          <p:cNvCxnSpPr/>
          <p:nvPr/>
        </p:nvCxnSpPr>
        <p:spPr>
          <a:xfrm flipH="1">
            <a:off x="336875" y="4635884"/>
            <a:ext cx="28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Прямоугольник 7">
            <a:extLst>
              <a:ext uri="{FF2B5EF4-FFF2-40B4-BE49-F238E27FC236}">
                <a16:creationId xmlns="" xmlns:a16="http://schemas.microsoft.com/office/drawing/2014/main" id="{1ED22477-3076-4B73-991D-62E176331823}"/>
              </a:ext>
            </a:extLst>
          </p:cNvPr>
          <p:cNvSpPr/>
          <p:nvPr/>
        </p:nvSpPr>
        <p:spPr>
          <a:xfrm>
            <a:off x="265750" y="3454124"/>
            <a:ext cx="5718490" cy="1072769"/>
          </a:xfrm>
          <a:prstGeom prst="rect">
            <a:avLst/>
          </a:prstGeom>
          <a:noFill/>
          <a:effectLst>
            <a:softEdge rad="25400"/>
          </a:effectLst>
        </p:spPr>
        <p:txBody>
          <a:bodyPr wrap="square" lIns="87033" tIns="43517" rIns="87033" bIns="43517">
            <a:spAutoFit/>
          </a:bodyPr>
          <a:lstStyle/>
          <a:p>
            <a:pPr defTabSz="939891">
              <a:defRPr/>
            </a:pPr>
            <a:r>
              <a:rPr lang="en-US" sz="3200" dirty="0">
                <a:solidFill>
                  <a:schemeClr val="bg1"/>
                </a:solidFill>
                <a:effectLst>
                  <a:outerShdw blurRad="50800" dist="38100" dir="2700000" algn="tl" rotWithShape="0">
                    <a:prstClr val="black">
                      <a:alpha val="40000"/>
                    </a:prstClr>
                  </a:outerShdw>
                </a:effectLst>
                <a:latin typeface="Impact" panose="020B0806030902050204" pitchFamily="34" charset="0"/>
              </a:rPr>
              <a:t>Justice in the context of Russian armed aggression</a:t>
            </a:r>
            <a:endParaRPr lang="uk-UA" sz="3200" dirty="0">
              <a:solidFill>
                <a:schemeClr val="bg1"/>
              </a:solidFill>
              <a:effectLst>
                <a:outerShdw blurRad="50800" dist="38100" dir="2700000" algn="tl" rotWithShape="0">
                  <a:prstClr val="black">
                    <a:alpha val="40000"/>
                  </a:prstClr>
                </a:outerShdw>
              </a:effectLst>
              <a:latin typeface="Impact" panose="020B0806030902050204" pitchFamily="34" charset="0"/>
            </a:endParaRPr>
          </a:p>
        </p:txBody>
      </p:sp>
      <p:sp>
        <p:nvSpPr>
          <p:cNvPr id="3" name="Місце для номера слайда 2">
            <a:extLst>
              <a:ext uri="{FF2B5EF4-FFF2-40B4-BE49-F238E27FC236}">
                <a16:creationId xmlns="" xmlns:a16="http://schemas.microsoft.com/office/drawing/2014/main" id="{0AFA456A-2E4A-48F6-D0F8-101B435D5F23}"/>
              </a:ext>
            </a:extLst>
          </p:cNvPr>
          <p:cNvSpPr>
            <a:spLocks noGrp="1"/>
          </p:cNvSpPr>
          <p:nvPr>
            <p:ph type="sldNum" sz="quarter" idx="12"/>
          </p:nvPr>
        </p:nvSpPr>
        <p:spPr/>
        <p:txBody>
          <a:bodyPr/>
          <a:lstStyle/>
          <a:p>
            <a:pPr algn="ctr"/>
            <a:fld id="{A5A59E15-60B0-425D-863E-520DBEEE065D}" type="slidenum">
              <a:rPr lang="ru-RU" smtClean="0">
                <a:solidFill>
                  <a:prstClr val="black"/>
                </a:solidFill>
              </a:rPr>
              <a:pPr algn="ctr"/>
              <a:t>1</a:t>
            </a:fld>
            <a:endParaRPr lang="ru-RU" dirty="0">
              <a:solidFill>
                <a:prstClr val="black"/>
              </a:solidFill>
            </a:endParaRPr>
          </a:p>
        </p:txBody>
      </p:sp>
      <p:pic>
        <p:nvPicPr>
          <p:cNvPr id="12" name="Рисунок 8">
            <a:extLst>
              <a:ext uri="{FF2B5EF4-FFF2-40B4-BE49-F238E27FC236}">
                <a16:creationId xmlns="" xmlns:a16="http://schemas.microsoft.com/office/drawing/2014/main" id="{657963E6-F415-013F-AE0B-EF9640418E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875" y="770272"/>
            <a:ext cx="1377625" cy="1245397"/>
          </a:xfrm>
          <a:prstGeom prst="rect">
            <a:avLst/>
          </a:prstGeom>
        </p:spPr>
      </p:pic>
      <p:pic>
        <p:nvPicPr>
          <p:cNvPr id="13" name="Рисунок 12"/>
          <p:cNvPicPr>
            <a:picLocks noChangeAspect="1"/>
          </p:cNvPicPr>
          <p:nvPr/>
        </p:nvPicPr>
        <p:blipFill>
          <a:blip r:embed="rId5"/>
          <a:stretch>
            <a:fillRect/>
          </a:stretch>
        </p:blipFill>
        <p:spPr>
          <a:xfrm>
            <a:off x="459951" y="72167"/>
            <a:ext cx="1254549" cy="643610"/>
          </a:xfrm>
          <a:prstGeom prst="rect">
            <a:avLst/>
          </a:prstGeom>
        </p:spPr>
      </p:pic>
    </p:spTree>
    <p:extLst>
      <p:ext uri="{BB962C8B-B14F-4D97-AF65-F5344CB8AC3E}">
        <p14:creationId xmlns:p14="http://schemas.microsoft.com/office/powerpoint/2010/main" val="2938203005"/>
      </p:ext>
    </p:extLst>
  </p:cSld>
  <p:clrMapOvr>
    <a:masterClrMapping/>
  </p:clrMapOvr>
  <mc:AlternateContent xmlns:mc="http://schemas.openxmlformats.org/markup-compatibility/2006" xmlns:p14="http://schemas.microsoft.com/office/powerpoint/2010/main">
    <mc:Choice Requires="p14">
      <p:transition spd="slow" p14:dur="2000" advTm="1952"/>
    </mc:Choice>
    <mc:Fallback xmlns="">
      <p:transition spd="slow" advTm="195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E4D635D-154E-6E18-7E82-7DBF052136A2}"/>
            </a:ext>
          </a:extLst>
        </p:cNvPr>
        <p:cNvGrpSpPr/>
        <p:nvPr/>
      </p:nvGrpSpPr>
      <p:grpSpPr>
        <a:xfrm>
          <a:off x="0" y="0"/>
          <a:ext cx="0" cy="0"/>
          <a:chOff x="0" y="0"/>
          <a:chExt cx="0" cy="0"/>
        </a:xfrm>
      </p:grpSpPr>
      <p:sp>
        <p:nvSpPr>
          <p:cNvPr id="2" name="Нижний колонтитул 1">
            <a:extLst>
              <a:ext uri="{FF2B5EF4-FFF2-40B4-BE49-F238E27FC236}">
                <a16:creationId xmlns="" xmlns:a16="http://schemas.microsoft.com/office/drawing/2014/main" id="{8AFE2774-10F3-81CB-845E-77AA22C99A50}"/>
              </a:ext>
            </a:extLst>
          </p:cNvPr>
          <p:cNvSpPr>
            <a:spLocks noGrp="1"/>
          </p:cNvSpPr>
          <p:nvPr>
            <p:ph type="ftr" sz="quarter" idx="11"/>
          </p:nvPr>
        </p:nvSpPr>
        <p:spPr/>
        <p: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100" b="0" i="0" u="none" strike="noStrike" kern="1200" cap="none" spc="0" normalizeH="0" baseline="0" noProof="0">
                <a:ln>
                  <a:noFill/>
                </a:ln>
                <a:solidFill>
                  <a:srgbClr val="4472C4">
                    <a:lumMod val="60000"/>
                    <a:lumOff val="40000"/>
                  </a:srgbClr>
                </a:solidFill>
                <a:effectLst/>
                <a:uLnTx/>
                <a:uFillTx/>
                <a:latin typeface="Arial Narrow" pitchFamily="34" charset="0"/>
                <a:ea typeface="+mn-ea"/>
                <a:cs typeface="Arial" charset="0"/>
              </a:rPr>
              <a:t>Justice in the context of Russian armed aggression | Rating group</a:t>
            </a:r>
            <a:endParaRPr kumimoji="0" lang="uk-UA" sz="1100" b="0" i="0" u="none" strike="noStrike" kern="1200" cap="none" spc="0" normalizeH="0" baseline="0" noProof="0" dirty="0">
              <a:ln>
                <a:noFill/>
              </a:ln>
              <a:solidFill>
                <a:srgbClr val="4472C4">
                  <a:lumMod val="60000"/>
                  <a:lumOff val="40000"/>
                </a:srgbClr>
              </a:solidFill>
              <a:effectLst/>
              <a:uLnTx/>
              <a:uFillTx/>
              <a:latin typeface="Arial Narrow" pitchFamily="34" charset="0"/>
              <a:ea typeface="+mn-ea"/>
              <a:cs typeface="+mn-cs"/>
            </a:endParaRPr>
          </a:p>
        </p:txBody>
      </p:sp>
      <p:sp>
        <p:nvSpPr>
          <p:cNvPr id="3" name="Номер слайда 2">
            <a:extLst>
              <a:ext uri="{FF2B5EF4-FFF2-40B4-BE49-F238E27FC236}">
                <a16:creationId xmlns="" xmlns:a16="http://schemas.microsoft.com/office/drawing/2014/main" id="{205F433A-4361-315D-1421-9CAFF09BA1D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5A59E15-60B0-425D-863E-520DBEEE065D}" type="slidenum">
              <a:rPr kumimoji="0" lang="ru-RU" sz="1200" b="0" i="0" u="none" strike="noStrike" kern="1200" cap="none" spc="0" normalizeH="0" baseline="0" noProof="0" smtClean="0">
                <a:ln>
                  <a:noFill/>
                </a:ln>
                <a:solidFill>
                  <a:srgbClr val="5B9BD5">
                    <a:lumMod val="60000"/>
                    <a:lumOff val="40000"/>
                  </a:srgbClr>
                </a:solidFill>
                <a:effectLst/>
                <a:uLnTx/>
                <a:uFillTx/>
                <a:latin typeface="Arial Narrow" pitchFamily="34" charset="0"/>
                <a:ea typeface="+mn-ea"/>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ru-RU" sz="1200" b="0" i="0" u="none" strike="noStrike" kern="1200" cap="none" spc="0" normalizeH="0" baseline="0" noProof="0" dirty="0">
              <a:ln>
                <a:noFill/>
              </a:ln>
              <a:solidFill>
                <a:srgbClr val="5B9BD5">
                  <a:lumMod val="60000"/>
                  <a:lumOff val="40000"/>
                </a:srgbClr>
              </a:solidFill>
              <a:effectLst/>
              <a:uLnTx/>
              <a:uFillTx/>
              <a:latin typeface="Arial Narrow" pitchFamily="34" charset="0"/>
              <a:ea typeface="+mn-ea"/>
              <a:cs typeface="Arial" charset="0"/>
            </a:endParaRPr>
          </a:p>
        </p:txBody>
      </p:sp>
      <p:sp>
        <p:nvSpPr>
          <p:cNvPr id="15" name="Заголовок 1">
            <a:extLst>
              <a:ext uri="{FF2B5EF4-FFF2-40B4-BE49-F238E27FC236}">
                <a16:creationId xmlns="" xmlns:a16="http://schemas.microsoft.com/office/drawing/2014/main" id="{B60D746C-8D90-2564-C0AE-F1F5C89E4801}"/>
              </a:ext>
            </a:extLst>
          </p:cNvPr>
          <p:cNvSpPr txBox="1">
            <a:spLocks/>
          </p:cNvSpPr>
          <p:nvPr/>
        </p:nvSpPr>
        <p:spPr>
          <a:xfrm>
            <a:off x="1545764" y="617450"/>
            <a:ext cx="5326531" cy="644699"/>
          </a:xfrm>
          <a:prstGeom prst="rect">
            <a:avLst/>
          </a:prstGeom>
        </p:spPr>
        <p:txBody>
          <a:bodyPr lIns="94010" tIns="47005" rIns="94010" bIns="47005" anchor="ctr">
            <a:noAutofit/>
          </a:bodyPr>
          <a:lstStyle>
            <a:lvl1pPr algn="ctr" defTabSz="986985" rtl="0" eaLnBrk="1" latinLnBrk="0" hangingPunct="1">
              <a:spcBef>
                <a:spcPct val="0"/>
              </a:spcBef>
              <a:buNone/>
              <a:defRPr sz="4800" kern="1200">
                <a:solidFill>
                  <a:schemeClr val="tx1"/>
                </a:solidFill>
                <a:latin typeface="+mj-lt"/>
                <a:ea typeface="+mj-ea"/>
                <a:cs typeface="+mj-cs"/>
              </a:defRPr>
            </a:lvl1pPr>
          </a:lstStyle>
          <a:p>
            <a:pPr marL="228600">
              <a:spcAft>
                <a:spcPts val="800"/>
              </a:spcAft>
            </a:pPr>
            <a:r>
              <a:rPr lang="en-GB" sz="1800" b="1"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Should Ukrainian lawyers who continued their work in temporarily occupied territories face restrictions on their rights?</a:t>
            </a:r>
            <a:endParaRPr lang="uk-UA" sz="1800" dirty="0">
              <a:effectLst/>
              <a:latin typeface="Times New Roman" panose="02020603050405020304" pitchFamily="18" charset="0"/>
              <a:ea typeface="PMingLiU" panose="02020500000000000000" pitchFamily="18" charset="-120"/>
            </a:endParaRPr>
          </a:p>
        </p:txBody>
      </p:sp>
      <p:graphicFrame>
        <p:nvGraphicFramePr>
          <p:cNvPr id="4" name="Диаграмма 6">
            <a:extLst>
              <a:ext uri="{FF2B5EF4-FFF2-40B4-BE49-F238E27FC236}">
                <a16:creationId xmlns="" xmlns:a16="http://schemas.microsoft.com/office/drawing/2014/main" id="{FF7164A2-D292-53A2-4004-51C4FF19E5D8}"/>
              </a:ext>
            </a:extLst>
          </p:cNvPr>
          <p:cNvGraphicFramePr/>
          <p:nvPr>
            <p:extLst>
              <p:ext uri="{D42A27DB-BD31-4B8C-83A1-F6EECF244321}">
                <p14:modId xmlns:p14="http://schemas.microsoft.com/office/powerpoint/2010/main" val="774205905"/>
              </p:ext>
            </p:extLst>
          </p:nvPr>
        </p:nvGraphicFramePr>
        <p:xfrm>
          <a:off x="1092200" y="1432098"/>
          <a:ext cx="6476055" cy="5021090"/>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6">
            <a:extLst>
              <a:ext uri="{FF2B5EF4-FFF2-40B4-BE49-F238E27FC236}">
                <a16:creationId xmlns="" xmlns:a16="http://schemas.microsoft.com/office/drawing/2014/main" id="{B875312A-6ADA-553D-57CF-78156B4CFF08}"/>
              </a:ext>
            </a:extLst>
          </p:cNvPr>
          <p:cNvSpPr/>
          <p:nvPr/>
        </p:nvSpPr>
        <p:spPr>
          <a:xfrm>
            <a:off x="8651875" y="1065007"/>
            <a:ext cx="3168650" cy="542503"/>
          </a:xfrm>
          <a:prstGeom prst="rect">
            <a:avLst/>
          </a:prstGeom>
          <a:solidFill>
            <a:srgbClr val="DFE7F5"/>
          </a:solidFill>
          <a:ln>
            <a:noFill/>
          </a:ln>
          <a:effectLst>
            <a:outerShdw blurRad="50800" dist="38100" dir="5400000" algn="t"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86985" rtl="0" eaLnBrk="1" fontAlgn="b" latinLnBrk="0" hangingPunct="1">
              <a:lnSpc>
                <a:spcPct val="100000"/>
              </a:lnSpc>
              <a:spcBef>
                <a:spcPts val="0"/>
              </a:spcBef>
              <a:spcAft>
                <a:spcPts val="0"/>
              </a:spcAft>
              <a:buClrTx/>
              <a:buSzTx/>
              <a:buFontTx/>
              <a:buNone/>
              <a:tabLst/>
              <a:defRPr/>
            </a:pPr>
            <a:r>
              <a:rPr lang="en-US" sz="1600" b="1" i="0" u="none" strike="noStrike" kern="1200" dirty="0">
                <a:solidFill>
                  <a:schemeClr val="accent5"/>
                </a:solidFill>
                <a:effectLst/>
                <a:latin typeface="Arial Narrow" panose="020B0606020202030204" pitchFamily="34" charset="0"/>
                <a:ea typeface="+mn-ea"/>
                <a:cs typeface="+mn-cs"/>
              </a:rPr>
              <a:t>Regions. Age</a:t>
            </a:r>
            <a:endParaRPr lang="uk-UA" sz="1600" b="1" i="0" u="none" strike="noStrike" kern="1200" dirty="0">
              <a:solidFill>
                <a:schemeClr val="accent5"/>
              </a:solidFill>
              <a:effectLst/>
              <a:latin typeface="Arial Narrow" panose="020B0606020202030204" pitchFamily="34" charset="0"/>
              <a:ea typeface="+mn-ea"/>
              <a:cs typeface="+mn-cs"/>
            </a:endParaRPr>
          </a:p>
        </p:txBody>
      </p:sp>
      <p:graphicFrame>
        <p:nvGraphicFramePr>
          <p:cNvPr id="6" name="Содержимое 9">
            <a:extLst>
              <a:ext uri="{FF2B5EF4-FFF2-40B4-BE49-F238E27FC236}">
                <a16:creationId xmlns="" xmlns:a16="http://schemas.microsoft.com/office/drawing/2014/main" id="{DA5BE8AC-165C-8695-D132-20BF10D8F4A4}"/>
              </a:ext>
            </a:extLst>
          </p:cNvPr>
          <p:cNvGraphicFramePr>
            <a:graphicFrameLocks/>
          </p:cNvGraphicFramePr>
          <p:nvPr>
            <p:extLst>
              <p:ext uri="{D42A27DB-BD31-4B8C-83A1-F6EECF244321}">
                <p14:modId xmlns:p14="http://schemas.microsoft.com/office/powerpoint/2010/main" val="2857597194"/>
              </p:ext>
            </p:extLst>
          </p:nvPr>
        </p:nvGraphicFramePr>
        <p:xfrm>
          <a:off x="6107652" y="1820346"/>
          <a:ext cx="5842000" cy="37930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39636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9ADC3AA-0AF3-5332-1556-E4B2A85C3EE4}"/>
            </a:ext>
          </a:extLst>
        </p:cNvPr>
        <p:cNvGrpSpPr/>
        <p:nvPr/>
      </p:nvGrpSpPr>
      <p:grpSpPr>
        <a:xfrm>
          <a:off x="0" y="0"/>
          <a:ext cx="0" cy="0"/>
          <a:chOff x="0" y="0"/>
          <a:chExt cx="0" cy="0"/>
        </a:xfrm>
      </p:grpSpPr>
      <p:sp>
        <p:nvSpPr>
          <p:cNvPr id="2" name="Нижний колонтитул 1">
            <a:extLst>
              <a:ext uri="{FF2B5EF4-FFF2-40B4-BE49-F238E27FC236}">
                <a16:creationId xmlns="" xmlns:a16="http://schemas.microsoft.com/office/drawing/2014/main" id="{659ABF16-A529-F4E0-F153-D407815B565D}"/>
              </a:ext>
            </a:extLst>
          </p:cNvPr>
          <p:cNvSpPr>
            <a:spLocks noGrp="1"/>
          </p:cNvSpPr>
          <p:nvPr>
            <p:ph type="ftr" sz="quarter" idx="11"/>
          </p:nvPr>
        </p:nvSpPr>
        <p:spPr/>
        <p: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100" b="0" i="0" u="none" strike="noStrike" kern="1200" cap="none" spc="0" normalizeH="0" baseline="0" noProof="0">
                <a:ln>
                  <a:noFill/>
                </a:ln>
                <a:solidFill>
                  <a:srgbClr val="4472C4">
                    <a:lumMod val="60000"/>
                    <a:lumOff val="40000"/>
                  </a:srgbClr>
                </a:solidFill>
                <a:effectLst/>
                <a:uLnTx/>
                <a:uFillTx/>
                <a:latin typeface="Arial Narrow" pitchFamily="34" charset="0"/>
                <a:ea typeface="+mn-ea"/>
                <a:cs typeface="Arial" charset="0"/>
              </a:rPr>
              <a:t>Justice in the context of Russian armed aggression | Rating group</a:t>
            </a:r>
            <a:endParaRPr kumimoji="0" lang="uk-UA" sz="1100" b="0" i="0" u="none" strike="noStrike" kern="1200" cap="none" spc="0" normalizeH="0" baseline="0" noProof="0" dirty="0">
              <a:ln>
                <a:noFill/>
              </a:ln>
              <a:solidFill>
                <a:srgbClr val="4472C4">
                  <a:lumMod val="60000"/>
                  <a:lumOff val="40000"/>
                </a:srgbClr>
              </a:solidFill>
              <a:effectLst/>
              <a:uLnTx/>
              <a:uFillTx/>
              <a:latin typeface="Arial Narrow" pitchFamily="34" charset="0"/>
              <a:ea typeface="+mn-ea"/>
              <a:cs typeface="+mn-cs"/>
            </a:endParaRPr>
          </a:p>
        </p:txBody>
      </p:sp>
      <p:sp>
        <p:nvSpPr>
          <p:cNvPr id="3" name="Номер слайда 2">
            <a:extLst>
              <a:ext uri="{FF2B5EF4-FFF2-40B4-BE49-F238E27FC236}">
                <a16:creationId xmlns="" xmlns:a16="http://schemas.microsoft.com/office/drawing/2014/main" id="{AEAE7D84-E9BD-3354-EC3D-884C31FAD11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5A59E15-60B0-425D-863E-520DBEEE065D}" type="slidenum">
              <a:rPr kumimoji="0" lang="ru-RU" sz="1200" b="0" i="0" u="none" strike="noStrike" kern="1200" cap="none" spc="0" normalizeH="0" baseline="0" noProof="0" smtClean="0">
                <a:ln>
                  <a:noFill/>
                </a:ln>
                <a:solidFill>
                  <a:srgbClr val="5B9BD5">
                    <a:lumMod val="60000"/>
                    <a:lumOff val="40000"/>
                  </a:srgbClr>
                </a:solidFill>
                <a:effectLst/>
                <a:uLnTx/>
                <a:uFillTx/>
                <a:latin typeface="Arial Narrow" pitchFamily="34" charset="0"/>
                <a:ea typeface="+mn-ea"/>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ru-RU" sz="1200" b="0" i="0" u="none" strike="noStrike" kern="1200" cap="none" spc="0" normalizeH="0" baseline="0" noProof="0" dirty="0">
              <a:ln>
                <a:noFill/>
              </a:ln>
              <a:solidFill>
                <a:srgbClr val="5B9BD5">
                  <a:lumMod val="60000"/>
                  <a:lumOff val="40000"/>
                </a:srgbClr>
              </a:solidFill>
              <a:effectLst/>
              <a:uLnTx/>
              <a:uFillTx/>
              <a:latin typeface="Arial Narrow" pitchFamily="34" charset="0"/>
              <a:ea typeface="+mn-ea"/>
              <a:cs typeface="Arial" charset="0"/>
            </a:endParaRPr>
          </a:p>
        </p:txBody>
      </p:sp>
      <p:sp>
        <p:nvSpPr>
          <p:cNvPr id="15" name="Заголовок 1">
            <a:extLst>
              <a:ext uri="{FF2B5EF4-FFF2-40B4-BE49-F238E27FC236}">
                <a16:creationId xmlns="" xmlns:a16="http://schemas.microsoft.com/office/drawing/2014/main" id="{B7B0533D-6D67-580E-D925-002AC1D000B8}"/>
              </a:ext>
            </a:extLst>
          </p:cNvPr>
          <p:cNvSpPr txBox="1">
            <a:spLocks/>
          </p:cNvSpPr>
          <p:nvPr/>
        </p:nvSpPr>
        <p:spPr>
          <a:xfrm>
            <a:off x="1545764" y="617450"/>
            <a:ext cx="5326531" cy="644699"/>
          </a:xfrm>
          <a:prstGeom prst="rect">
            <a:avLst/>
          </a:prstGeom>
        </p:spPr>
        <p:txBody>
          <a:bodyPr lIns="94010" tIns="47005" rIns="94010" bIns="47005" anchor="ctr">
            <a:noAutofit/>
          </a:bodyPr>
          <a:lstStyle>
            <a:lvl1pPr algn="ctr" defTabSz="986985" rtl="0" eaLnBrk="1" latinLnBrk="0" hangingPunct="1">
              <a:spcBef>
                <a:spcPct val="0"/>
              </a:spcBef>
              <a:buNone/>
              <a:defRPr sz="4800" kern="1200">
                <a:solidFill>
                  <a:schemeClr val="tx1"/>
                </a:solidFill>
                <a:latin typeface="+mj-lt"/>
                <a:ea typeface="+mj-ea"/>
                <a:cs typeface="+mj-cs"/>
              </a:defRPr>
            </a:lvl1pPr>
          </a:lstStyle>
          <a:p>
            <a:pPr marL="228600">
              <a:spcAft>
                <a:spcPts val="800"/>
              </a:spcAft>
            </a:pPr>
            <a:r>
              <a:rPr lang="en-GB" sz="1800" b="1"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Should Ukrainian lawyers who continued to work in occupied territories face criminal liability?</a:t>
            </a:r>
            <a:endParaRPr lang="uk-UA" sz="1800" dirty="0">
              <a:effectLst/>
              <a:latin typeface="Times New Roman" panose="02020603050405020304" pitchFamily="18" charset="0"/>
              <a:ea typeface="PMingLiU" panose="02020500000000000000" pitchFamily="18" charset="-120"/>
            </a:endParaRPr>
          </a:p>
        </p:txBody>
      </p:sp>
      <p:graphicFrame>
        <p:nvGraphicFramePr>
          <p:cNvPr id="4" name="Диаграмма 6">
            <a:extLst>
              <a:ext uri="{FF2B5EF4-FFF2-40B4-BE49-F238E27FC236}">
                <a16:creationId xmlns="" xmlns:a16="http://schemas.microsoft.com/office/drawing/2014/main" id="{9675B834-84D7-A019-894E-2A8EA6FE33F3}"/>
              </a:ext>
            </a:extLst>
          </p:cNvPr>
          <p:cNvGraphicFramePr/>
          <p:nvPr>
            <p:extLst>
              <p:ext uri="{D42A27DB-BD31-4B8C-83A1-F6EECF244321}">
                <p14:modId xmlns:p14="http://schemas.microsoft.com/office/powerpoint/2010/main" val="1032076726"/>
              </p:ext>
            </p:extLst>
          </p:nvPr>
        </p:nvGraphicFramePr>
        <p:xfrm>
          <a:off x="1092200" y="1432098"/>
          <a:ext cx="6476055" cy="5021090"/>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6">
            <a:extLst>
              <a:ext uri="{FF2B5EF4-FFF2-40B4-BE49-F238E27FC236}">
                <a16:creationId xmlns="" xmlns:a16="http://schemas.microsoft.com/office/drawing/2014/main" id="{F11975B8-DB6F-4ACB-E3AE-823C1CB002ED}"/>
              </a:ext>
            </a:extLst>
          </p:cNvPr>
          <p:cNvSpPr/>
          <p:nvPr/>
        </p:nvSpPr>
        <p:spPr>
          <a:xfrm>
            <a:off x="8651875" y="1065007"/>
            <a:ext cx="3168650" cy="542503"/>
          </a:xfrm>
          <a:prstGeom prst="rect">
            <a:avLst/>
          </a:prstGeom>
          <a:solidFill>
            <a:srgbClr val="DFE7F5"/>
          </a:solidFill>
          <a:ln>
            <a:noFill/>
          </a:ln>
          <a:effectLst>
            <a:outerShdw blurRad="50800" dist="38100" dir="5400000" algn="t"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86985" rtl="0" eaLnBrk="1" fontAlgn="b" latinLnBrk="0" hangingPunct="1">
              <a:lnSpc>
                <a:spcPct val="100000"/>
              </a:lnSpc>
              <a:spcBef>
                <a:spcPts val="0"/>
              </a:spcBef>
              <a:spcAft>
                <a:spcPts val="0"/>
              </a:spcAft>
              <a:buClrTx/>
              <a:buSzTx/>
              <a:buFontTx/>
              <a:buNone/>
              <a:tabLst/>
              <a:defRPr/>
            </a:pPr>
            <a:r>
              <a:rPr lang="en-US" sz="1600" b="1" i="0" u="none" strike="noStrike" kern="1200" dirty="0">
                <a:solidFill>
                  <a:schemeClr val="accent5"/>
                </a:solidFill>
                <a:effectLst/>
                <a:latin typeface="Arial Narrow" panose="020B0606020202030204" pitchFamily="34" charset="0"/>
                <a:ea typeface="+mn-ea"/>
                <a:cs typeface="+mn-cs"/>
              </a:rPr>
              <a:t>Regions. Age</a:t>
            </a:r>
            <a:endParaRPr lang="uk-UA" sz="1600" b="1" i="0" u="none" strike="noStrike" kern="1200" dirty="0">
              <a:solidFill>
                <a:schemeClr val="accent5"/>
              </a:solidFill>
              <a:effectLst/>
              <a:latin typeface="Arial Narrow" panose="020B0606020202030204" pitchFamily="34" charset="0"/>
              <a:ea typeface="+mn-ea"/>
              <a:cs typeface="+mn-cs"/>
            </a:endParaRPr>
          </a:p>
        </p:txBody>
      </p:sp>
      <p:graphicFrame>
        <p:nvGraphicFramePr>
          <p:cNvPr id="6" name="Содержимое 9">
            <a:extLst>
              <a:ext uri="{FF2B5EF4-FFF2-40B4-BE49-F238E27FC236}">
                <a16:creationId xmlns="" xmlns:a16="http://schemas.microsoft.com/office/drawing/2014/main" id="{537B3C94-8341-0C86-ECDB-97B594EDD14D}"/>
              </a:ext>
            </a:extLst>
          </p:cNvPr>
          <p:cNvGraphicFramePr>
            <a:graphicFrameLocks/>
          </p:cNvGraphicFramePr>
          <p:nvPr>
            <p:extLst>
              <p:ext uri="{D42A27DB-BD31-4B8C-83A1-F6EECF244321}">
                <p14:modId xmlns:p14="http://schemas.microsoft.com/office/powerpoint/2010/main" val="2514299980"/>
              </p:ext>
            </p:extLst>
          </p:nvPr>
        </p:nvGraphicFramePr>
        <p:xfrm>
          <a:off x="6107652" y="1820346"/>
          <a:ext cx="5842000" cy="37930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00388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EBDEC17-24DA-10CB-BE01-1E8B167187B9}"/>
            </a:ext>
          </a:extLst>
        </p:cNvPr>
        <p:cNvGrpSpPr/>
        <p:nvPr/>
      </p:nvGrpSpPr>
      <p:grpSpPr>
        <a:xfrm>
          <a:off x="0" y="0"/>
          <a:ext cx="0" cy="0"/>
          <a:chOff x="0" y="0"/>
          <a:chExt cx="0" cy="0"/>
        </a:xfrm>
      </p:grpSpPr>
      <p:sp>
        <p:nvSpPr>
          <p:cNvPr id="5" name="Прямоугольник 4">
            <a:extLst>
              <a:ext uri="{FF2B5EF4-FFF2-40B4-BE49-F238E27FC236}">
                <a16:creationId xmlns="" xmlns:a16="http://schemas.microsoft.com/office/drawing/2014/main" id="{B94D67AB-7EC5-45CA-13B3-380773DCF48B}"/>
              </a:ext>
            </a:extLst>
          </p:cNvPr>
          <p:cNvSpPr/>
          <p:nvPr/>
        </p:nvSpPr>
        <p:spPr>
          <a:xfrm>
            <a:off x="6890112" y="561646"/>
            <a:ext cx="4705964" cy="5527182"/>
          </a:xfrm>
          <a:prstGeom prst="rect">
            <a:avLst/>
          </a:prstGeom>
          <a:solidFill>
            <a:srgbClr val="D7E7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graphicFrame>
        <p:nvGraphicFramePr>
          <p:cNvPr id="8" name="Диаграмма 6">
            <a:extLst>
              <a:ext uri="{FF2B5EF4-FFF2-40B4-BE49-F238E27FC236}">
                <a16:creationId xmlns="" xmlns:a16="http://schemas.microsoft.com/office/drawing/2014/main" id="{7D712F44-86EA-E195-8FFD-AEB1D2082222}"/>
              </a:ext>
            </a:extLst>
          </p:cNvPr>
          <p:cNvGraphicFramePr/>
          <p:nvPr/>
        </p:nvGraphicFramePr>
        <p:xfrm>
          <a:off x="6127264" y="1219461"/>
          <a:ext cx="6480176" cy="4869367"/>
        </p:xfrm>
        <a:graphic>
          <a:graphicData uri="http://schemas.openxmlformats.org/drawingml/2006/chart">
            <c:chart xmlns:c="http://schemas.openxmlformats.org/drawingml/2006/chart" xmlns:r="http://schemas.openxmlformats.org/officeDocument/2006/relationships" r:id="rId3"/>
          </a:graphicData>
        </a:graphic>
      </p:graphicFrame>
      <p:sp>
        <p:nvSpPr>
          <p:cNvPr id="2" name="Нижний колонтитул 1">
            <a:extLst>
              <a:ext uri="{FF2B5EF4-FFF2-40B4-BE49-F238E27FC236}">
                <a16:creationId xmlns="" xmlns:a16="http://schemas.microsoft.com/office/drawing/2014/main" id="{9AEF555D-6FAE-0683-E2F0-63653E87FBAF}"/>
              </a:ext>
            </a:extLst>
          </p:cNvPr>
          <p:cNvSpPr>
            <a:spLocks noGrp="1"/>
          </p:cNvSpPr>
          <p:nvPr>
            <p:ph type="ftr" sz="quarter" idx="11"/>
          </p:nvPr>
        </p:nvSpPr>
        <p:spPr/>
        <p: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100" b="0" i="0" u="none" strike="noStrike" kern="1200" cap="none" spc="0" normalizeH="0" baseline="0" noProof="0">
                <a:ln>
                  <a:noFill/>
                </a:ln>
                <a:solidFill>
                  <a:srgbClr val="4472C4">
                    <a:lumMod val="60000"/>
                    <a:lumOff val="40000"/>
                  </a:srgbClr>
                </a:solidFill>
                <a:effectLst/>
                <a:uLnTx/>
                <a:uFillTx/>
                <a:latin typeface="Arial Narrow" pitchFamily="34" charset="0"/>
                <a:ea typeface="+mn-ea"/>
                <a:cs typeface="Arial" charset="0"/>
              </a:rPr>
              <a:t>Justice in the context of Russian armed aggression | Rating group</a:t>
            </a:r>
            <a:endParaRPr kumimoji="0" lang="uk-UA" sz="1100" b="0" i="0" u="none" strike="noStrike" kern="1200" cap="none" spc="0" normalizeH="0" baseline="0" noProof="0" dirty="0">
              <a:ln>
                <a:noFill/>
              </a:ln>
              <a:solidFill>
                <a:srgbClr val="4472C4">
                  <a:lumMod val="60000"/>
                  <a:lumOff val="40000"/>
                </a:srgbClr>
              </a:solidFill>
              <a:effectLst/>
              <a:uLnTx/>
              <a:uFillTx/>
              <a:latin typeface="Arial Narrow" pitchFamily="34" charset="0"/>
              <a:ea typeface="+mn-ea"/>
              <a:cs typeface="+mn-cs"/>
            </a:endParaRPr>
          </a:p>
        </p:txBody>
      </p:sp>
      <p:sp>
        <p:nvSpPr>
          <p:cNvPr id="3" name="Номер слайда 2">
            <a:extLst>
              <a:ext uri="{FF2B5EF4-FFF2-40B4-BE49-F238E27FC236}">
                <a16:creationId xmlns="" xmlns:a16="http://schemas.microsoft.com/office/drawing/2014/main" id="{6D4DF982-46F0-B58E-835B-350F1D2BE62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5A59E15-60B0-425D-863E-520DBEEE065D}" type="slidenum">
              <a:rPr kumimoji="0" lang="ru-RU" sz="1200" b="0" i="0" u="none" strike="noStrike" kern="1200" cap="none" spc="0" normalizeH="0" baseline="0" noProof="0" smtClean="0">
                <a:ln>
                  <a:noFill/>
                </a:ln>
                <a:solidFill>
                  <a:srgbClr val="5B9BD5">
                    <a:lumMod val="60000"/>
                    <a:lumOff val="40000"/>
                  </a:srgbClr>
                </a:solidFill>
                <a:effectLst/>
                <a:uLnTx/>
                <a:uFillTx/>
                <a:latin typeface="Arial Narrow" pitchFamily="34" charset="0"/>
                <a:ea typeface="+mn-ea"/>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ru-RU" sz="1200" b="0" i="0" u="none" strike="noStrike" kern="1200" cap="none" spc="0" normalizeH="0" baseline="0" noProof="0" dirty="0">
              <a:ln>
                <a:noFill/>
              </a:ln>
              <a:solidFill>
                <a:srgbClr val="5B9BD5">
                  <a:lumMod val="60000"/>
                  <a:lumOff val="40000"/>
                </a:srgbClr>
              </a:solidFill>
              <a:effectLst/>
              <a:uLnTx/>
              <a:uFillTx/>
              <a:latin typeface="Arial Narrow" pitchFamily="34" charset="0"/>
              <a:ea typeface="+mn-ea"/>
              <a:cs typeface="Arial" charset="0"/>
            </a:endParaRPr>
          </a:p>
        </p:txBody>
      </p:sp>
      <p:sp>
        <p:nvSpPr>
          <p:cNvPr id="15" name="Заголовок 1">
            <a:extLst>
              <a:ext uri="{FF2B5EF4-FFF2-40B4-BE49-F238E27FC236}">
                <a16:creationId xmlns="" xmlns:a16="http://schemas.microsoft.com/office/drawing/2014/main" id="{3B8BA7E8-FB6A-C6B9-1C88-BBE0130D4F90}"/>
              </a:ext>
            </a:extLst>
          </p:cNvPr>
          <p:cNvSpPr txBox="1">
            <a:spLocks/>
          </p:cNvSpPr>
          <p:nvPr/>
        </p:nvSpPr>
        <p:spPr>
          <a:xfrm>
            <a:off x="1298338" y="617449"/>
            <a:ext cx="5326531" cy="644699"/>
          </a:xfrm>
          <a:prstGeom prst="rect">
            <a:avLst/>
          </a:prstGeom>
        </p:spPr>
        <p:txBody>
          <a:bodyPr lIns="94010" tIns="47005" rIns="94010" bIns="47005" anchor="ctr">
            <a:noAutofit/>
          </a:bodyPr>
          <a:lstStyle>
            <a:lvl1pPr algn="ctr" defTabSz="986985" rtl="0" eaLnBrk="1" latinLnBrk="0" hangingPunct="1">
              <a:spcBef>
                <a:spcPct val="0"/>
              </a:spcBef>
              <a:buNone/>
              <a:defRPr sz="4800" kern="1200">
                <a:solidFill>
                  <a:schemeClr val="tx1"/>
                </a:solidFill>
                <a:latin typeface="+mj-lt"/>
                <a:ea typeface="+mj-ea"/>
                <a:cs typeface="+mj-cs"/>
              </a:defRPr>
            </a:lvl1pPr>
          </a:lstStyle>
          <a:p>
            <a:pPr marL="228600">
              <a:spcAft>
                <a:spcPts val="800"/>
              </a:spcAft>
            </a:pPr>
            <a:r>
              <a:rPr lang="en-GB" sz="1800" b="1"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Are you aware of the lustration process in Ukraine during 2014-2016? </a:t>
            </a:r>
            <a:endParaRPr lang="uk-UA" sz="1800" dirty="0">
              <a:effectLst/>
              <a:latin typeface="Times New Roman" panose="02020603050405020304" pitchFamily="18" charset="0"/>
              <a:ea typeface="PMingLiU" panose="02020500000000000000" pitchFamily="18" charset="-120"/>
            </a:endParaRPr>
          </a:p>
        </p:txBody>
      </p:sp>
      <p:graphicFrame>
        <p:nvGraphicFramePr>
          <p:cNvPr id="4" name="Диаграмма 6">
            <a:extLst>
              <a:ext uri="{FF2B5EF4-FFF2-40B4-BE49-F238E27FC236}">
                <a16:creationId xmlns="" xmlns:a16="http://schemas.microsoft.com/office/drawing/2014/main" id="{BAC14696-74E5-2573-17DA-A1A3EBD2B55F}"/>
              </a:ext>
            </a:extLst>
          </p:cNvPr>
          <p:cNvGraphicFramePr/>
          <p:nvPr/>
        </p:nvGraphicFramePr>
        <p:xfrm>
          <a:off x="1096320" y="939799"/>
          <a:ext cx="6476055" cy="5021090"/>
        </p:xfrm>
        <a:graphic>
          <a:graphicData uri="http://schemas.openxmlformats.org/drawingml/2006/chart">
            <c:chart xmlns:c="http://schemas.openxmlformats.org/drawingml/2006/chart" xmlns:r="http://schemas.openxmlformats.org/officeDocument/2006/relationships" r:id="rId4"/>
          </a:graphicData>
        </a:graphic>
      </p:graphicFrame>
      <p:sp>
        <p:nvSpPr>
          <p:cNvPr id="7" name="Стрелка вправо 5">
            <a:extLst>
              <a:ext uri="{FF2B5EF4-FFF2-40B4-BE49-F238E27FC236}">
                <a16:creationId xmlns="" xmlns:a16="http://schemas.microsoft.com/office/drawing/2014/main" id="{65CD3D87-6CFC-42A8-0EF3-324BB532B1DD}"/>
              </a:ext>
            </a:extLst>
          </p:cNvPr>
          <p:cNvSpPr/>
          <p:nvPr/>
        </p:nvSpPr>
        <p:spPr>
          <a:xfrm>
            <a:off x="5618273" y="2184400"/>
            <a:ext cx="1148877" cy="952500"/>
          </a:xfrm>
          <a:prstGeom prst="rightArrow">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Заголовок 1">
            <a:extLst>
              <a:ext uri="{FF2B5EF4-FFF2-40B4-BE49-F238E27FC236}">
                <a16:creationId xmlns="" xmlns:a16="http://schemas.microsoft.com/office/drawing/2014/main" id="{26836CF5-DFB9-0787-7D4B-4CB44F9D9187}"/>
              </a:ext>
            </a:extLst>
          </p:cNvPr>
          <p:cNvSpPr txBox="1">
            <a:spLocks/>
          </p:cNvSpPr>
          <p:nvPr/>
        </p:nvSpPr>
        <p:spPr>
          <a:xfrm>
            <a:off x="6767150" y="545306"/>
            <a:ext cx="5037921" cy="644699"/>
          </a:xfrm>
          <a:prstGeom prst="rect">
            <a:avLst/>
          </a:prstGeom>
        </p:spPr>
        <p:txBody>
          <a:bodyPr lIns="94010" tIns="47005" rIns="94010" bIns="47005" anchor="ctr">
            <a:noAutofit/>
          </a:bodyPr>
          <a:lstStyle>
            <a:lvl1pPr algn="ctr" defTabSz="986985" rtl="0" eaLnBrk="1" latinLnBrk="0" hangingPunct="1">
              <a:spcBef>
                <a:spcPct val="0"/>
              </a:spcBef>
              <a:buNone/>
              <a:defRPr sz="4800" kern="1200">
                <a:solidFill>
                  <a:schemeClr val="tx1"/>
                </a:solidFill>
                <a:latin typeface="+mj-lt"/>
                <a:ea typeface="+mj-ea"/>
                <a:cs typeface="+mj-cs"/>
              </a:defRPr>
            </a:lvl1pPr>
          </a:lstStyle>
          <a:p>
            <a:r>
              <a:rPr lang="en-GB" sz="1800" b="1"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What is your attitude towards the experience of conducting lustration in Ukraine during 2014-2016?</a:t>
            </a:r>
            <a:endParaRPr lang="en-US" sz="1600" dirty="0">
              <a:effectLst/>
              <a:latin typeface="Calibri" panose="020F0502020204030204" pitchFamily="34" charset="0"/>
              <a:ea typeface="PMingLiU" panose="02020500000000000000" pitchFamily="18" charset="-120"/>
              <a:cs typeface="Arial" panose="020B0604020202020204" pitchFamily="34" charset="0"/>
            </a:endParaRPr>
          </a:p>
        </p:txBody>
      </p:sp>
      <p:sp>
        <p:nvSpPr>
          <p:cNvPr id="10" name="Заголовок 1">
            <a:extLst>
              <a:ext uri="{FF2B5EF4-FFF2-40B4-BE49-F238E27FC236}">
                <a16:creationId xmlns="" xmlns:a16="http://schemas.microsoft.com/office/drawing/2014/main" id="{1F0A3FBF-ACAC-A3FB-B0BF-3DC8AD6B74DA}"/>
              </a:ext>
            </a:extLst>
          </p:cNvPr>
          <p:cNvSpPr txBox="1">
            <a:spLocks/>
          </p:cNvSpPr>
          <p:nvPr/>
        </p:nvSpPr>
        <p:spPr>
          <a:xfrm>
            <a:off x="6767150" y="1083107"/>
            <a:ext cx="4991749" cy="501391"/>
          </a:xfrm>
          <a:prstGeom prst="rect">
            <a:avLst/>
          </a:prstGeom>
        </p:spPr>
        <p:txBody>
          <a:bodyPr lIns="94010" tIns="47005" rIns="94010" bIns="47005" anchor="ctr">
            <a:noAutofit/>
          </a:bodyPr>
          <a:lstStyle>
            <a:lvl1pPr algn="ctr" defTabSz="986985" rtl="0" eaLnBrk="1" latinLnBrk="0" hangingPunct="1">
              <a:spcBef>
                <a:spcPct val="0"/>
              </a:spcBef>
              <a:buNone/>
              <a:defRPr sz="4800" kern="1200">
                <a:solidFill>
                  <a:schemeClr val="tx1"/>
                </a:solidFill>
                <a:latin typeface="+mj-lt"/>
                <a:ea typeface="+mj-ea"/>
                <a:cs typeface="+mj-cs"/>
              </a:defRPr>
            </a:lvl1pPr>
          </a:lstStyle>
          <a:p>
            <a:pPr marL="0" marR="0" lvl="0" indent="0" defTabSz="986985" rtl="0" eaLnBrk="1" fontAlgn="auto" latinLnBrk="0" hangingPunct="1">
              <a:lnSpc>
                <a:spcPct val="100000"/>
              </a:lnSpc>
              <a:spcBef>
                <a:spcPct val="0"/>
              </a:spcBef>
              <a:spcAft>
                <a:spcPts val="0"/>
              </a:spcAft>
              <a:buClrTx/>
              <a:buSzTx/>
              <a:buFontTx/>
              <a:buNone/>
              <a:tabLst/>
              <a:defRPr/>
            </a:pPr>
            <a:r>
              <a:rPr kumimoji="0" lang="en-US" sz="1400" b="0" u="none" strike="noStrike" kern="1200" cap="none" spc="0" normalizeH="0" baseline="0" noProof="0" dirty="0">
                <a:ln>
                  <a:noFill/>
                </a:ln>
                <a:solidFill>
                  <a:prstClr val="black">
                    <a:lumMod val="50000"/>
                    <a:lumOff val="50000"/>
                  </a:prstClr>
                </a:solidFill>
                <a:effectLst/>
                <a:uLnTx/>
                <a:uFillTx/>
                <a:latin typeface="Arial Narrow" panose="020B0606020202030204" pitchFamily="34" charset="0"/>
                <a:ea typeface="+mj-ea"/>
                <a:cs typeface="+mj-cs"/>
              </a:rPr>
              <a:t>Among those who are aware or have heard about the lustration</a:t>
            </a:r>
            <a:r>
              <a:rPr kumimoji="0" lang="uk-UA" sz="1400" b="0" u="none" strike="noStrike" kern="1200" cap="none" spc="0" normalizeH="0" baseline="0" noProof="0" dirty="0">
                <a:ln>
                  <a:noFill/>
                </a:ln>
                <a:solidFill>
                  <a:prstClr val="black">
                    <a:lumMod val="50000"/>
                    <a:lumOff val="50000"/>
                  </a:prstClr>
                </a:solidFill>
                <a:effectLst/>
                <a:uLnTx/>
                <a:uFillTx/>
                <a:latin typeface="Arial Narrow" panose="020B0606020202030204" pitchFamily="34" charset="0"/>
                <a:ea typeface="+mj-ea"/>
                <a:cs typeface="+mj-cs"/>
              </a:rPr>
              <a:t> </a:t>
            </a:r>
            <a:r>
              <a:rPr kumimoji="0" lang="en-US" sz="1400" b="0" u="none" strike="noStrike" kern="1200" cap="none" spc="0" normalizeH="0" baseline="0" noProof="0" dirty="0">
                <a:ln>
                  <a:noFill/>
                </a:ln>
                <a:solidFill>
                  <a:prstClr val="black">
                    <a:lumMod val="50000"/>
                    <a:lumOff val="50000"/>
                  </a:prstClr>
                </a:solidFill>
                <a:effectLst/>
                <a:uLnTx/>
                <a:uFillTx/>
                <a:latin typeface="Arial Narrow" panose="020B0606020202030204" pitchFamily="34" charset="0"/>
                <a:ea typeface="+mj-ea"/>
                <a:cs typeface="+mj-cs"/>
              </a:rPr>
              <a:t>process</a:t>
            </a:r>
            <a:r>
              <a:rPr kumimoji="0" lang="uk-UA" sz="1400" b="0" u="none" strike="noStrike" kern="1200" cap="none" spc="0" normalizeH="0" baseline="0" noProof="0" dirty="0">
                <a:ln>
                  <a:noFill/>
                </a:ln>
                <a:solidFill>
                  <a:prstClr val="black">
                    <a:lumMod val="50000"/>
                    <a:lumOff val="50000"/>
                  </a:prstClr>
                </a:solidFill>
                <a:effectLst/>
                <a:uLnTx/>
                <a:uFillTx/>
                <a:latin typeface="Arial Narrow" panose="020B0606020202030204" pitchFamily="34" charset="0"/>
                <a:ea typeface="+mj-ea"/>
                <a:cs typeface="+mj-cs"/>
              </a:rPr>
              <a:t> </a:t>
            </a:r>
            <a:r>
              <a:rPr kumimoji="0" lang="ru-RU" sz="1400" b="0" u="none" strike="noStrike" kern="1200" cap="none" spc="0" normalizeH="0" baseline="0" noProof="0" dirty="0">
                <a:ln>
                  <a:noFill/>
                </a:ln>
                <a:solidFill>
                  <a:prstClr val="black">
                    <a:lumMod val="50000"/>
                    <a:lumOff val="50000"/>
                  </a:prstClr>
                </a:solidFill>
                <a:effectLst/>
                <a:uLnTx/>
                <a:uFillTx/>
                <a:latin typeface="Arial Narrow" panose="020B0606020202030204" pitchFamily="34" charset="0"/>
                <a:ea typeface="+mj-ea"/>
                <a:cs typeface="+mj-cs"/>
              </a:rPr>
              <a:t>(</a:t>
            </a:r>
            <a:r>
              <a:rPr kumimoji="0" lang="en-US" sz="1400" b="0" u="none" strike="noStrike" kern="1200" cap="none" spc="0" normalizeH="0" baseline="0" noProof="0" dirty="0">
                <a:ln>
                  <a:noFill/>
                </a:ln>
                <a:solidFill>
                  <a:prstClr val="black">
                    <a:lumMod val="50000"/>
                    <a:lumOff val="50000"/>
                  </a:prstClr>
                </a:solidFill>
                <a:effectLst/>
                <a:uLnTx/>
                <a:uFillTx/>
                <a:latin typeface="Arial Narrow" panose="020B0606020202030204" pitchFamily="34" charset="0"/>
                <a:ea typeface="+mj-ea"/>
                <a:cs typeface="+mj-cs"/>
              </a:rPr>
              <a:t>N=1334)</a:t>
            </a:r>
            <a:endParaRPr kumimoji="0" lang="ru-RU" sz="1400" b="0" u="none" strike="noStrike" kern="1200" cap="none" spc="0" normalizeH="0" baseline="0" noProof="0" dirty="0">
              <a:ln>
                <a:noFill/>
              </a:ln>
              <a:solidFill>
                <a:prstClr val="black">
                  <a:lumMod val="50000"/>
                  <a:lumOff val="50000"/>
                </a:prstClr>
              </a:solidFill>
              <a:effectLst/>
              <a:uLnTx/>
              <a:uFillTx/>
              <a:latin typeface="Arial Narrow" panose="020B0606020202030204" pitchFamily="34" charset="0"/>
              <a:ea typeface="+mj-ea"/>
              <a:cs typeface="+mj-cs"/>
            </a:endParaRPr>
          </a:p>
        </p:txBody>
      </p:sp>
    </p:spTree>
    <p:extLst>
      <p:ext uri="{BB962C8B-B14F-4D97-AF65-F5344CB8AC3E}">
        <p14:creationId xmlns:p14="http://schemas.microsoft.com/office/powerpoint/2010/main" val="1141416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27C3DCF-B77C-7B02-5B94-A69B6D2866CE}"/>
            </a:ext>
          </a:extLst>
        </p:cNvPr>
        <p:cNvGrpSpPr/>
        <p:nvPr/>
      </p:nvGrpSpPr>
      <p:grpSpPr>
        <a:xfrm>
          <a:off x="0" y="0"/>
          <a:ext cx="0" cy="0"/>
          <a:chOff x="0" y="0"/>
          <a:chExt cx="0" cy="0"/>
        </a:xfrm>
      </p:grpSpPr>
      <p:sp>
        <p:nvSpPr>
          <p:cNvPr id="2" name="Місце для нижнього колонтитула 1">
            <a:extLst>
              <a:ext uri="{FF2B5EF4-FFF2-40B4-BE49-F238E27FC236}">
                <a16:creationId xmlns="" xmlns:a16="http://schemas.microsoft.com/office/drawing/2014/main" id="{65854E60-88F8-4331-C28D-113498EFC125}"/>
              </a:ext>
            </a:extLst>
          </p:cNvPr>
          <p:cNvSpPr>
            <a:spLocks noGrp="1"/>
          </p:cNvSpPr>
          <p:nvPr>
            <p:ph type="ftr" sz="quarter" idx="11"/>
          </p:nvPr>
        </p:nvSpPr>
        <p:spPr/>
        <p:txBody>
          <a:bodyPr/>
          <a:lstStyle/>
          <a:p>
            <a:pPr>
              <a:lnSpc>
                <a:spcPts val="2000"/>
              </a:lnSpc>
            </a:pPr>
            <a:r>
              <a:rPr lang="en-US">
                <a:cs typeface="Arial" charset="0"/>
              </a:rPr>
              <a:t>Justice in the context of Russian armed aggression | Rating group</a:t>
            </a:r>
            <a:endParaRPr lang="uk-UA" dirty="0"/>
          </a:p>
        </p:txBody>
      </p:sp>
      <p:sp>
        <p:nvSpPr>
          <p:cNvPr id="3" name="Місце для номера слайда 2">
            <a:extLst>
              <a:ext uri="{FF2B5EF4-FFF2-40B4-BE49-F238E27FC236}">
                <a16:creationId xmlns="" xmlns:a16="http://schemas.microsoft.com/office/drawing/2014/main" id="{5DA8AFD4-22DB-2611-05E8-94AF3F156630}"/>
              </a:ext>
            </a:extLst>
          </p:cNvPr>
          <p:cNvSpPr>
            <a:spLocks noGrp="1"/>
          </p:cNvSpPr>
          <p:nvPr>
            <p:ph type="sldNum" sz="quarter" idx="12"/>
          </p:nvPr>
        </p:nvSpPr>
        <p:spPr/>
        <p:txBody>
          <a:bodyPr/>
          <a:lstStyle/>
          <a:p>
            <a:pPr algn="ctr"/>
            <a:fld id="{A5A59E15-60B0-425D-863E-520DBEEE065D}" type="slidenum">
              <a:rPr lang="ru-RU" smtClean="0"/>
              <a:pPr algn="ctr"/>
              <a:t>13</a:t>
            </a:fld>
            <a:endParaRPr lang="ru-RU" dirty="0"/>
          </a:p>
        </p:txBody>
      </p:sp>
      <p:graphicFrame>
        <p:nvGraphicFramePr>
          <p:cNvPr id="4" name="Диаграмма 6">
            <a:extLst>
              <a:ext uri="{FF2B5EF4-FFF2-40B4-BE49-F238E27FC236}">
                <a16:creationId xmlns="" xmlns:a16="http://schemas.microsoft.com/office/drawing/2014/main" id="{FC200F63-BD8A-FAE9-5BFF-F04EEE3C4218}"/>
              </a:ext>
            </a:extLst>
          </p:cNvPr>
          <p:cNvGraphicFramePr/>
          <p:nvPr/>
        </p:nvGraphicFramePr>
        <p:xfrm>
          <a:off x="869881" y="1336052"/>
          <a:ext cx="6480176" cy="5021090"/>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1">
            <a:extLst>
              <a:ext uri="{FF2B5EF4-FFF2-40B4-BE49-F238E27FC236}">
                <a16:creationId xmlns="" xmlns:a16="http://schemas.microsoft.com/office/drawing/2014/main" id="{5E89E30A-9559-6BEE-6697-31B78563FC4E}"/>
              </a:ext>
            </a:extLst>
          </p:cNvPr>
          <p:cNvSpPr txBox="1">
            <a:spLocks/>
          </p:cNvSpPr>
          <p:nvPr/>
        </p:nvSpPr>
        <p:spPr>
          <a:xfrm>
            <a:off x="1591009" y="617450"/>
            <a:ext cx="5037921" cy="644699"/>
          </a:xfrm>
          <a:prstGeom prst="rect">
            <a:avLst/>
          </a:prstGeom>
        </p:spPr>
        <p:txBody>
          <a:bodyPr lIns="94010" tIns="47005" rIns="94010" bIns="47005" anchor="ctr">
            <a:noAutofit/>
          </a:bodyPr>
          <a:lstStyle>
            <a:lvl1pPr algn="ctr" defTabSz="986985" rtl="0" eaLnBrk="1" latinLnBrk="0" hangingPunct="1">
              <a:spcBef>
                <a:spcPct val="0"/>
              </a:spcBef>
              <a:buNone/>
              <a:defRPr sz="4800" kern="1200">
                <a:solidFill>
                  <a:schemeClr val="tx1"/>
                </a:solidFill>
                <a:latin typeface="+mj-lt"/>
                <a:ea typeface="+mj-ea"/>
                <a:cs typeface="+mj-cs"/>
              </a:defRPr>
            </a:lvl1pPr>
          </a:lstStyle>
          <a:p>
            <a:pPr marL="228600">
              <a:spcAft>
                <a:spcPts val="800"/>
              </a:spcAft>
            </a:pPr>
            <a:r>
              <a:rPr lang="en-GB" sz="1800" b="1"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Who should be responsible for conducting lustration to address the consequences of the war?</a:t>
            </a:r>
            <a:endParaRPr lang="uk-UA" sz="1800" dirty="0">
              <a:effectLst/>
              <a:latin typeface="Times New Roman" panose="02020603050405020304" pitchFamily="18" charset="0"/>
              <a:ea typeface="PMingLiU" panose="02020500000000000000" pitchFamily="18" charset="-120"/>
            </a:endParaRPr>
          </a:p>
        </p:txBody>
      </p:sp>
      <p:sp>
        <p:nvSpPr>
          <p:cNvPr id="7" name="Прямоугольник 6">
            <a:extLst>
              <a:ext uri="{FF2B5EF4-FFF2-40B4-BE49-F238E27FC236}">
                <a16:creationId xmlns="" xmlns:a16="http://schemas.microsoft.com/office/drawing/2014/main" id="{904278A9-0BBB-B6FE-1793-7D44A81286BB}"/>
              </a:ext>
            </a:extLst>
          </p:cNvPr>
          <p:cNvSpPr/>
          <p:nvPr/>
        </p:nvSpPr>
        <p:spPr>
          <a:xfrm>
            <a:off x="8651875" y="1233488"/>
            <a:ext cx="3168650" cy="374022"/>
          </a:xfrm>
          <a:prstGeom prst="rect">
            <a:avLst/>
          </a:prstGeom>
          <a:solidFill>
            <a:srgbClr val="DFE7F5"/>
          </a:solidFill>
          <a:ln>
            <a:noFill/>
          </a:ln>
          <a:effectLst>
            <a:outerShdw blurRad="50800" dist="38100" dir="5400000" algn="t"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86985" rtl="0" eaLnBrk="1" fontAlgn="b" latinLnBrk="0" hangingPunct="1">
              <a:lnSpc>
                <a:spcPct val="100000"/>
              </a:lnSpc>
              <a:spcBef>
                <a:spcPts val="0"/>
              </a:spcBef>
              <a:spcAft>
                <a:spcPts val="0"/>
              </a:spcAft>
              <a:buClrTx/>
              <a:buSzTx/>
              <a:buFontTx/>
              <a:buNone/>
              <a:tabLst/>
              <a:defRPr/>
            </a:pPr>
            <a:r>
              <a:rPr lang="en-US" sz="1600" b="1" i="0" u="none" strike="noStrike" kern="1200" dirty="0">
                <a:solidFill>
                  <a:schemeClr val="accent5"/>
                </a:solidFill>
                <a:effectLst/>
                <a:latin typeface="Arial Narrow" panose="020B0606020202030204" pitchFamily="34" charset="0"/>
                <a:ea typeface="+mn-ea"/>
                <a:cs typeface="+mn-cs"/>
              </a:rPr>
              <a:t>Regions. Age</a:t>
            </a:r>
            <a:endParaRPr lang="uk-UA" sz="1600" b="1" i="0" u="none" strike="noStrike" kern="1200" dirty="0">
              <a:solidFill>
                <a:schemeClr val="accent5"/>
              </a:solidFill>
              <a:effectLst/>
              <a:latin typeface="Arial Narrow" panose="020B0606020202030204" pitchFamily="34" charset="0"/>
              <a:ea typeface="+mn-ea"/>
              <a:cs typeface="+mn-cs"/>
            </a:endParaRPr>
          </a:p>
        </p:txBody>
      </p:sp>
      <p:graphicFrame>
        <p:nvGraphicFramePr>
          <p:cNvPr id="8" name="Содержимое 9">
            <a:extLst>
              <a:ext uri="{FF2B5EF4-FFF2-40B4-BE49-F238E27FC236}">
                <a16:creationId xmlns="" xmlns:a16="http://schemas.microsoft.com/office/drawing/2014/main" id="{ED531EE2-19E1-D687-1DD0-610E7161AD06}"/>
              </a:ext>
            </a:extLst>
          </p:cNvPr>
          <p:cNvGraphicFramePr>
            <a:graphicFrameLocks/>
          </p:cNvGraphicFramePr>
          <p:nvPr/>
        </p:nvGraphicFramePr>
        <p:xfrm>
          <a:off x="6107652" y="1820345"/>
          <a:ext cx="5842000" cy="42362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4928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C150602-5876-AD56-A26E-6DAC9AD4E0D3}"/>
            </a:ext>
          </a:extLst>
        </p:cNvPr>
        <p:cNvGrpSpPr/>
        <p:nvPr/>
      </p:nvGrpSpPr>
      <p:grpSpPr>
        <a:xfrm>
          <a:off x="0" y="0"/>
          <a:ext cx="0" cy="0"/>
          <a:chOff x="0" y="0"/>
          <a:chExt cx="0" cy="0"/>
        </a:xfrm>
      </p:grpSpPr>
      <p:sp>
        <p:nvSpPr>
          <p:cNvPr id="2" name="Місце для нижнього колонтитула 1">
            <a:extLst>
              <a:ext uri="{FF2B5EF4-FFF2-40B4-BE49-F238E27FC236}">
                <a16:creationId xmlns="" xmlns:a16="http://schemas.microsoft.com/office/drawing/2014/main" id="{D84A96EF-5170-7624-8406-DD32F98E95CB}"/>
              </a:ext>
            </a:extLst>
          </p:cNvPr>
          <p:cNvSpPr>
            <a:spLocks noGrp="1"/>
          </p:cNvSpPr>
          <p:nvPr>
            <p:ph type="ftr" sz="quarter" idx="11"/>
          </p:nvPr>
        </p:nvSpPr>
        <p:spPr/>
        <p:txBody>
          <a:bodyPr/>
          <a:lstStyle/>
          <a:p>
            <a:pPr>
              <a:lnSpc>
                <a:spcPts val="2000"/>
              </a:lnSpc>
            </a:pPr>
            <a:r>
              <a:rPr lang="en-US">
                <a:cs typeface="Arial" charset="0"/>
              </a:rPr>
              <a:t>Justice in the context of Russian armed aggression | Rating group</a:t>
            </a:r>
            <a:endParaRPr lang="uk-UA" dirty="0"/>
          </a:p>
        </p:txBody>
      </p:sp>
      <p:sp>
        <p:nvSpPr>
          <p:cNvPr id="3" name="Місце для номера слайда 2">
            <a:extLst>
              <a:ext uri="{FF2B5EF4-FFF2-40B4-BE49-F238E27FC236}">
                <a16:creationId xmlns="" xmlns:a16="http://schemas.microsoft.com/office/drawing/2014/main" id="{4C2584E5-DC91-8935-9CDD-C21EA6EFD554}"/>
              </a:ext>
            </a:extLst>
          </p:cNvPr>
          <p:cNvSpPr>
            <a:spLocks noGrp="1"/>
          </p:cNvSpPr>
          <p:nvPr>
            <p:ph type="sldNum" sz="quarter" idx="12"/>
          </p:nvPr>
        </p:nvSpPr>
        <p:spPr/>
        <p:txBody>
          <a:bodyPr/>
          <a:lstStyle/>
          <a:p>
            <a:pPr algn="ctr"/>
            <a:fld id="{A5A59E15-60B0-425D-863E-520DBEEE065D}" type="slidenum">
              <a:rPr lang="ru-RU" smtClean="0"/>
              <a:pPr algn="ctr"/>
              <a:t>14</a:t>
            </a:fld>
            <a:endParaRPr lang="ru-RU" dirty="0"/>
          </a:p>
        </p:txBody>
      </p:sp>
      <p:graphicFrame>
        <p:nvGraphicFramePr>
          <p:cNvPr id="4" name="Диаграмма 6">
            <a:extLst>
              <a:ext uri="{FF2B5EF4-FFF2-40B4-BE49-F238E27FC236}">
                <a16:creationId xmlns="" xmlns:a16="http://schemas.microsoft.com/office/drawing/2014/main" id="{0C53A070-5C92-7552-B420-3E8ED8A2404F}"/>
              </a:ext>
            </a:extLst>
          </p:cNvPr>
          <p:cNvGraphicFramePr/>
          <p:nvPr/>
        </p:nvGraphicFramePr>
        <p:xfrm>
          <a:off x="869881" y="1336052"/>
          <a:ext cx="6480176" cy="5021090"/>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1">
            <a:extLst>
              <a:ext uri="{FF2B5EF4-FFF2-40B4-BE49-F238E27FC236}">
                <a16:creationId xmlns="" xmlns:a16="http://schemas.microsoft.com/office/drawing/2014/main" id="{9B6800E6-127C-F7DC-7007-F25451513544}"/>
              </a:ext>
            </a:extLst>
          </p:cNvPr>
          <p:cNvSpPr txBox="1">
            <a:spLocks/>
          </p:cNvSpPr>
          <p:nvPr/>
        </p:nvSpPr>
        <p:spPr>
          <a:xfrm>
            <a:off x="1382495" y="617450"/>
            <a:ext cx="6287707" cy="644699"/>
          </a:xfrm>
          <a:prstGeom prst="rect">
            <a:avLst/>
          </a:prstGeom>
        </p:spPr>
        <p:txBody>
          <a:bodyPr lIns="94010" tIns="47005" rIns="94010" bIns="47005" anchor="ctr">
            <a:noAutofit/>
          </a:bodyPr>
          <a:lstStyle>
            <a:lvl1pPr algn="ctr" defTabSz="986985" rtl="0" eaLnBrk="1" latinLnBrk="0" hangingPunct="1">
              <a:spcBef>
                <a:spcPct val="0"/>
              </a:spcBef>
              <a:buNone/>
              <a:defRPr sz="4800" kern="1200">
                <a:solidFill>
                  <a:schemeClr val="tx1"/>
                </a:solidFill>
                <a:latin typeface="+mj-lt"/>
                <a:ea typeface="+mj-ea"/>
                <a:cs typeface="+mj-cs"/>
              </a:defRPr>
            </a:lvl1pPr>
          </a:lstStyle>
          <a:p>
            <a:pPr marL="228600">
              <a:spcAft>
                <a:spcPts val="800"/>
              </a:spcAft>
            </a:pPr>
            <a:r>
              <a:rPr lang="en-GB" sz="1800" b="1"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Are you willing to report any information you know about cases of Ukrainian citizens collaborating with occupation authorities to the body conducting lustration?</a:t>
            </a:r>
            <a:endParaRPr lang="uk-UA" sz="1800" dirty="0">
              <a:effectLst/>
              <a:latin typeface="Times New Roman" panose="02020603050405020304" pitchFamily="18" charset="0"/>
              <a:ea typeface="PMingLiU" panose="02020500000000000000" pitchFamily="18" charset="-120"/>
            </a:endParaRPr>
          </a:p>
        </p:txBody>
      </p:sp>
      <p:sp>
        <p:nvSpPr>
          <p:cNvPr id="7" name="Прямоугольник 6">
            <a:extLst>
              <a:ext uri="{FF2B5EF4-FFF2-40B4-BE49-F238E27FC236}">
                <a16:creationId xmlns="" xmlns:a16="http://schemas.microsoft.com/office/drawing/2014/main" id="{6EDE39F3-B7F8-28CB-EB1C-4F00152CAF93}"/>
              </a:ext>
            </a:extLst>
          </p:cNvPr>
          <p:cNvSpPr/>
          <p:nvPr/>
        </p:nvSpPr>
        <p:spPr>
          <a:xfrm>
            <a:off x="8651875" y="1075765"/>
            <a:ext cx="3168650" cy="531745"/>
          </a:xfrm>
          <a:prstGeom prst="rect">
            <a:avLst/>
          </a:prstGeom>
          <a:solidFill>
            <a:srgbClr val="DFE7F5"/>
          </a:solidFill>
          <a:ln>
            <a:noFill/>
          </a:ln>
          <a:effectLst>
            <a:outerShdw blurRad="50800" dist="38100" dir="5400000" algn="t"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86985" rtl="0" eaLnBrk="1" fontAlgn="b" latinLnBrk="0" hangingPunct="1">
              <a:lnSpc>
                <a:spcPct val="100000"/>
              </a:lnSpc>
              <a:spcBef>
                <a:spcPts val="0"/>
              </a:spcBef>
              <a:spcAft>
                <a:spcPts val="0"/>
              </a:spcAft>
              <a:buClrTx/>
              <a:buSzTx/>
              <a:buFontTx/>
              <a:buNone/>
              <a:tabLst/>
              <a:defRPr/>
            </a:pPr>
            <a:r>
              <a:rPr lang="en-US" sz="1600" b="1" i="0" u="none" strike="noStrike" kern="1200" dirty="0">
                <a:solidFill>
                  <a:schemeClr val="accent5"/>
                </a:solidFill>
                <a:effectLst/>
                <a:latin typeface="Arial Narrow" panose="020B0606020202030204" pitchFamily="34" charset="0"/>
                <a:ea typeface="+mn-ea"/>
                <a:cs typeface="+mn-cs"/>
              </a:rPr>
              <a:t>Regions. Age</a:t>
            </a:r>
            <a:endParaRPr lang="uk-UA" sz="1600" b="1" i="0" u="none" strike="noStrike" kern="1200" dirty="0">
              <a:solidFill>
                <a:schemeClr val="accent5"/>
              </a:solidFill>
              <a:effectLst/>
              <a:latin typeface="Arial Narrow" panose="020B0606020202030204" pitchFamily="34" charset="0"/>
              <a:ea typeface="+mn-ea"/>
              <a:cs typeface="+mn-cs"/>
            </a:endParaRPr>
          </a:p>
        </p:txBody>
      </p:sp>
      <p:graphicFrame>
        <p:nvGraphicFramePr>
          <p:cNvPr id="8" name="Содержимое 9">
            <a:extLst>
              <a:ext uri="{FF2B5EF4-FFF2-40B4-BE49-F238E27FC236}">
                <a16:creationId xmlns="" xmlns:a16="http://schemas.microsoft.com/office/drawing/2014/main" id="{8EC1E121-1DFC-4EC6-60AA-F9EBD2B5BF55}"/>
              </a:ext>
            </a:extLst>
          </p:cNvPr>
          <p:cNvGraphicFramePr>
            <a:graphicFrameLocks/>
          </p:cNvGraphicFramePr>
          <p:nvPr/>
        </p:nvGraphicFramePr>
        <p:xfrm>
          <a:off x="6107652" y="1820345"/>
          <a:ext cx="5842000" cy="42362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5227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 xmlns:a16="http://schemas.microsoft.com/office/drawing/2014/main" id="{B9788F61-007D-C5D5-9263-95958A23BB46}"/>
              </a:ext>
            </a:extLst>
          </p:cNvPr>
          <p:cNvSpPr txBox="1">
            <a:spLocks/>
          </p:cNvSpPr>
          <p:nvPr/>
        </p:nvSpPr>
        <p:spPr>
          <a:xfrm>
            <a:off x="0" y="4109878"/>
            <a:ext cx="12192000" cy="642942"/>
          </a:xfrm>
          <a:prstGeom prst="rect">
            <a:avLst/>
          </a:prstGeom>
          <a:noFill/>
          <a:effectLst>
            <a:outerShdw blurRad="50800" dist="50800" dir="5400000" algn="ctr" rotWithShape="0">
              <a:schemeClr val="bg1"/>
            </a:outerShdw>
          </a:effectLst>
        </p:spPr>
        <p:txBody>
          <a:bodyPr vert="horz" lIns="94044" tIns="47022" rIns="94044" bIns="47022" rtlCol="0" anchor="ctr">
            <a:noAutofit/>
          </a:bodyPr>
          <a:lstStyle>
            <a:lvl1pPr algn="ctr" defTabSz="987461" rtl="0" eaLnBrk="1" latinLnBrk="0" hangingPunct="1">
              <a:spcBef>
                <a:spcPct val="0"/>
              </a:spcBef>
              <a:buNone/>
              <a:defRPr sz="4800" kern="1200">
                <a:solidFill>
                  <a:schemeClr val="tx1"/>
                </a:solidFill>
                <a:latin typeface="+mj-lt"/>
                <a:ea typeface="+mj-ea"/>
                <a:cs typeface="+mj-cs"/>
              </a:defRPr>
            </a:lvl1pPr>
          </a:lstStyle>
          <a:p>
            <a:pPr defTabSz="940458">
              <a:tabLst>
                <a:tab pos="1625331" algn="l"/>
              </a:tabLst>
              <a:defRPr/>
            </a:pPr>
            <a:r>
              <a:rPr lang="en-US" sz="3600" dirty="0">
                <a:solidFill>
                  <a:schemeClr val="accent5">
                    <a:lumMod val="75000"/>
                  </a:schemeClr>
                </a:solidFill>
                <a:latin typeface="Impact" pitchFamily="34" charset="0"/>
                <a:cs typeface="Arial" charset="0"/>
              </a:rPr>
              <a:t>Commemoration</a:t>
            </a:r>
          </a:p>
        </p:txBody>
      </p:sp>
      <p:cxnSp>
        <p:nvCxnSpPr>
          <p:cNvPr id="2" name="Прямая соединительная линия 1">
            <a:extLst>
              <a:ext uri="{FF2B5EF4-FFF2-40B4-BE49-F238E27FC236}">
                <a16:creationId xmlns="" xmlns:a16="http://schemas.microsoft.com/office/drawing/2014/main" id="{70915044-587A-E5B9-29C6-79B7641C0DE1}"/>
              </a:ext>
            </a:extLst>
          </p:cNvPr>
          <p:cNvCxnSpPr>
            <a:cxnSpLocks/>
          </p:cNvCxnSpPr>
          <p:nvPr/>
        </p:nvCxnSpPr>
        <p:spPr>
          <a:xfrm flipH="1">
            <a:off x="2996503" y="5068768"/>
            <a:ext cx="6198993"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5" name="Місце для номера слайда 4">
            <a:extLst>
              <a:ext uri="{FF2B5EF4-FFF2-40B4-BE49-F238E27FC236}">
                <a16:creationId xmlns="" xmlns:a16="http://schemas.microsoft.com/office/drawing/2014/main" id="{B46515A4-86F2-A5CF-FBF1-CAB8AAFC7B52}"/>
              </a:ext>
            </a:extLst>
          </p:cNvPr>
          <p:cNvSpPr>
            <a:spLocks noGrp="1"/>
          </p:cNvSpPr>
          <p:nvPr>
            <p:ph type="sldNum" sz="quarter" idx="12"/>
          </p:nvPr>
        </p:nvSpPr>
        <p:spPr/>
        <p:txBody>
          <a:bodyPr/>
          <a:lstStyle/>
          <a:p>
            <a:fld id="{AEED3DA5-99E4-4008-84AF-09D426876E8C}" type="slidenum">
              <a:rPr lang="ru-RU" smtClean="0"/>
              <a:t>15</a:t>
            </a:fld>
            <a:endParaRPr lang="ru-RU"/>
          </a:p>
        </p:txBody>
      </p:sp>
    </p:spTree>
    <p:extLst>
      <p:ext uri="{BB962C8B-B14F-4D97-AF65-F5344CB8AC3E}">
        <p14:creationId xmlns:p14="http://schemas.microsoft.com/office/powerpoint/2010/main" val="4142207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865B1CA-4397-9A08-BB45-D5D7BABE9C83}"/>
            </a:ext>
          </a:extLst>
        </p:cNvPr>
        <p:cNvGrpSpPr/>
        <p:nvPr/>
      </p:nvGrpSpPr>
      <p:grpSpPr>
        <a:xfrm>
          <a:off x="0" y="0"/>
          <a:ext cx="0" cy="0"/>
          <a:chOff x="0" y="0"/>
          <a:chExt cx="0" cy="0"/>
        </a:xfrm>
      </p:grpSpPr>
      <p:sp>
        <p:nvSpPr>
          <p:cNvPr id="2" name="Нижний колонтитул 1">
            <a:extLst>
              <a:ext uri="{FF2B5EF4-FFF2-40B4-BE49-F238E27FC236}">
                <a16:creationId xmlns="" xmlns:a16="http://schemas.microsoft.com/office/drawing/2014/main" id="{3A53C4B3-B275-EB0A-847D-B70B33D77FBE}"/>
              </a:ext>
            </a:extLst>
          </p:cNvPr>
          <p:cNvSpPr>
            <a:spLocks noGrp="1"/>
          </p:cNvSpPr>
          <p:nvPr>
            <p:ph type="ftr" sz="quarter" idx="11"/>
          </p:nvPr>
        </p:nvSpPr>
        <p:spPr/>
        <p: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100" b="0" i="0" u="none" strike="noStrike" kern="1200" cap="none" spc="0" normalizeH="0" baseline="0" noProof="0">
                <a:ln>
                  <a:noFill/>
                </a:ln>
                <a:solidFill>
                  <a:srgbClr val="4472C4">
                    <a:lumMod val="60000"/>
                    <a:lumOff val="40000"/>
                  </a:srgbClr>
                </a:solidFill>
                <a:effectLst/>
                <a:uLnTx/>
                <a:uFillTx/>
                <a:latin typeface="Arial Narrow" pitchFamily="34" charset="0"/>
                <a:ea typeface="+mn-ea"/>
                <a:cs typeface="Arial" charset="0"/>
              </a:rPr>
              <a:t>Justice in the context of Russian armed aggression | Rating group</a:t>
            </a:r>
            <a:endParaRPr kumimoji="0" lang="uk-UA" sz="1100" b="0" i="0" u="none" strike="noStrike" kern="1200" cap="none" spc="0" normalizeH="0" baseline="0" noProof="0" dirty="0">
              <a:ln>
                <a:noFill/>
              </a:ln>
              <a:solidFill>
                <a:srgbClr val="4472C4">
                  <a:lumMod val="60000"/>
                  <a:lumOff val="40000"/>
                </a:srgbClr>
              </a:solidFill>
              <a:effectLst/>
              <a:uLnTx/>
              <a:uFillTx/>
              <a:latin typeface="Arial Narrow" pitchFamily="34" charset="0"/>
              <a:ea typeface="+mn-ea"/>
              <a:cs typeface="+mn-cs"/>
            </a:endParaRPr>
          </a:p>
        </p:txBody>
      </p:sp>
      <p:sp>
        <p:nvSpPr>
          <p:cNvPr id="3" name="Номер слайда 2">
            <a:extLst>
              <a:ext uri="{FF2B5EF4-FFF2-40B4-BE49-F238E27FC236}">
                <a16:creationId xmlns="" xmlns:a16="http://schemas.microsoft.com/office/drawing/2014/main" id="{47C2D8BE-EE3C-90C9-5F43-A82C21C05289}"/>
              </a:ext>
            </a:extLst>
          </p:cNvPr>
          <p:cNvSpPr>
            <a:spLocks noGrp="1"/>
          </p:cNvSpPr>
          <p:nvPr>
            <p:ph type="sldNum" sz="quarter" idx="12"/>
          </p:nvPr>
        </p:nvSpPr>
        <p:spPr/>
        <p:txBody>
          <a:bodyPr/>
          <a:lstStyle/>
          <a:p>
            <a:pPr algn="ctr"/>
            <a:fld id="{A5A59E15-60B0-425D-863E-520DBEEE065D}" type="slidenum">
              <a:rPr lang="ru-RU" smtClean="0"/>
              <a:pPr algn="ctr"/>
              <a:t>16</a:t>
            </a:fld>
            <a:endParaRPr lang="ru-RU" dirty="0"/>
          </a:p>
        </p:txBody>
      </p:sp>
      <p:graphicFrame>
        <p:nvGraphicFramePr>
          <p:cNvPr id="4" name="Диаграмма 10">
            <a:extLst>
              <a:ext uri="{FF2B5EF4-FFF2-40B4-BE49-F238E27FC236}">
                <a16:creationId xmlns="" xmlns:a16="http://schemas.microsoft.com/office/drawing/2014/main" id="{DCCB356D-3D93-40F5-B957-F714EE3ACA3E}"/>
              </a:ext>
            </a:extLst>
          </p:cNvPr>
          <p:cNvGraphicFramePr/>
          <p:nvPr>
            <p:extLst>
              <p:ext uri="{D42A27DB-BD31-4B8C-83A1-F6EECF244321}">
                <p14:modId xmlns:p14="http://schemas.microsoft.com/office/powerpoint/2010/main" val="2911609414"/>
              </p:ext>
            </p:extLst>
          </p:nvPr>
        </p:nvGraphicFramePr>
        <p:xfrm>
          <a:off x="952500" y="407307"/>
          <a:ext cx="10833100" cy="6006193"/>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a:extLst>
              <a:ext uri="{FF2B5EF4-FFF2-40B4-BE49-F238E27FC236}">
                <a16:creationId xmlns="" xmlns:a16="http://schemas.microsoft.com/office/drawing/2014/main" id="{46AC763A-E045-96AE-866E-BE59B004F346}"/>
              </a:ext>
            </a:extLst>
          </p:cNvPr>
          <p:cNvSpPr/>
          <p:nvPr/>
        </p:nvSpPr>
        <p:spPr>
          <a:xfrm>
            <a:off x="2311399" y="1235926"/>
            <a:ext cx="9005646" cy="1001665"/>
          </a:xfrm>
          <a:prstGeom prst="rect">
            <a:avLst/>
          </a:prstGeom>
          <a:noFill/>
          <a:ln>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TextBox 5">
            <a:extLst>
              <a:ext uri="{FF2B5EF4-FFF2-40B4-BE49-F238E27FC236}">
                <a16:creationId xmlns="" xmlns:a16="http://schemas.microsoft.com/office/drawing/2014/main" id="{8F989E93-A377-667D-3B1D-4FF8E8388DAC}"/>
              </a:ext>
            </a:extLst>
          </p:cNvPr>
          <p:cNvSpPr txBox="1"/>
          <p:nvPr/>
        </p:nvSpPr>
        <p:spPr>
          <a:xfrm>
            <a:off x="1493841" y="244791"/>
            <a:ext cx="10434634"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Arial" pitchFamily="34" charset="0"/>
                <a:ea typeface="+mn-ea"/>
                <a:cs typeface="Arial" pitchFamily="34" charset="0"/>
              </a:defRPr>
            </a:pPr>
            <a:r>
              <a:rPr lang="en-GB" sz="1800" b="1"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In your opinion, what emotions and feelings should places and events for honouring memory evoke? </a:t>
            </a:r>
          </a:p>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Arial" pitchFamily="34" charset="0"/>
                <a:ea typeface="+mn-ea"/>
                <a:cs typeface="Arial" pitchFamily="34" charset="0"/>
              </a:defRPr>
            </a:pPr>
            <a:endParaRPr lang="uk-UA" b="0" i="1" dirty="0">
              <a:solidFill>
                <a:srgbClr val="000000"/>
              </a:solidFill>
              <a:latin typeface="Arial Narrow" panose="020B0606020202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Arial" pitchFamily="34" charset="0"/>
                <a:ea typeface="+mn-ea"/>
                <a:cs typeface="Arial" pitchFamily="34" charset="0"/>
              </a:defRPr>
            </a:pPr>
            <a:r>
              <a:rPr lang="en-US" sz="1800" b="0" i="1" dirty="0">
                <a:effectLst/>
                <a:latin typeface="Arial Narrow" panose="020B0606020202030204" pitchFamily="34" charset="0"/>
              </a:rPr>
              <a:t>NO MORE THAN 3 ANSWERS</a:t>
            </a:r>
            <a:endParaRPr lang="uk-UA" sz="1800" b="0" i="1" dirty="0">
              <a:effectLst/>
              <a:latin typeface="Arial Narrow" panose="020B0606020202030204" pitchFamily="34" charset="0"/>
            </a:endParaRPr>
          </a:p>
        </p:txBody>
      </p:sp>
    </p:spTree>
    <p:extLst>
      <p:ext uri="{BB962C8B-B14F-4D97-AF65-F5344CB8AC3E}">
        <p14:creationId xmlns:p14="http://schemas.microsoft.com/office/powerpoint/2010/main" val="3103906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BDDE3B9-835D-8831-160D-22309E0CEB04}"/>
            </a:ext>
          </a:extLst>
        </p:cNvPr>
        <p:cNvGrpSpPr/>
        <p:nvPr/>
      </p:nvGrpSpPr>
      <p:grpSpPr>
        <a:xfrm>
          <a:off x="0" y="0"/>
          <a:ext cx="0" cy="0"/>
          <a:chOff x="0" y="0"/>
          <a:chExt cx="0" cy="0"/>
        </a:xfrm>
      </p:grpSpPr>
      <p:sp>
        <p:nvSpPr>
          <p:cNvPr id="2" name="Нижний колонтитул 1">
            <a:extLst>
              <a:ext uri="{FF2B5EF4-FFF2-40B4-BE49-F238E27FC236}">
                <a16:creationId xmlns="" xmlns:a16="http://schemas.microsoft.com/office/drawing/2014/main" id="{09A12310-A4C2-4243-E1A3-AA366899F7DB}"/>
              </a:ext>
            </a:extLst>
          </p:cNvPr>
          <p:cNvSpPr>
            <a:spLocks noGrp="1"/>
          </p:cNvSpPr>
          <p:nvPr>
            <p:ph type="ftr" sz="quarter" idx="11"/>
          </p:nvPr>
        </p:nvSpPr>
        <p:spPr/>
        <p: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100" b="0" i="0" u="none" strike="noStrike" kern="1200" cap="none" spc="0" normalizeH="0" baseline="0" noProof="0">
                <a:ln>
                  <a:noFill/>
                </a:ln>
                <a:solidFill>
                  <a:srgbClr val="4472C4">
                    <a:lumMod val="60000"/>
                    <a:lumOff val="40000"/>
                  </a:srgbClr>
                </a:solidFill>
                <a:effectLst/>
                <a:uLnTx/>
                <a:uFillTx/>
                <a:latin typeface="Arial Narrow" pitchFamily="34" charset="0"/>
                <a:ea typeface="+mn-ea"/>
                <a:cs typeface="Arial" charset="0"/>
              </a:rPr>
              <a:t>Justice in the context of Russian armed aggression | Rating group</a:t>
            </a:r>
            <a:endParaRPr kumimoji="0" lang="uk-UA" sz="1100" b="0" i="0" u="none" strike="noStrike" kern="1200" cap="none" spc="0" normalizeH="0" baseline="0" noProof="0" dirty="0">
              <a:ln>
                <a:noFill/>
              </a:ln>
              <a:solidFill>
                <a:srgbClr val="4472C4">
                  <a:lumMod val="60000"/>
                  <a:lumOff val="40000"/>
                </a:srgbClr>
              </a:solidFill>
              <a:effectLst/>
              <a:uLnTx/>
              <a:uFillTx/>
              <a:latin typeface="Arial Narrow" pitchFamily="34" charset="0"/>
              <a:ea typeface="+mn-ea"/>
              <a:cs typeface="+mn-cs"/>
            </a:endParaRPr>
          </a:p>
        </p:txBody>
      </p:sp>
      <p:sp>
        <p:nvSpPr>
          <p:cNvPr id="3" name="Номер слайда 2">
            <a:extLst>
              <a:ext uri="{FF2B5EF4-FFF2-40B4-BE49-F238E27FC236}">
                <a16:creationId xmlns="" xmlns:a16="http://schemas.microsoft.com/office/drawing/2014/main" id="{CAF412B1-E2B2-F8B5-7E69-1AEE0A99496F}"/>
              </a:ext>
            </a:extLst>
          </p:cNvPr>
          <p:cNvSpPr>
            <a:spLocks noGrp="1"/>
          </p:cNvSpPr>
          <p:nvPr>
            <p:ph type="sldNum" sz="quarter" idx="12"/>
          </p:nvPr>
        </p:nvSpPr>
        <p:spPr/>
        <p:txBody>
          <a:bodyPr/>
          <a:lstStyle/>
          <a:p>
            <a:pPr algn="ctr"/>
            <a:fld id="{A5A59E15-60B0-425D-863E-520DBEEE065D}" type="slidenum">
              <a:rPr lang="ru-RU" smtClean="0"/>
              <a:pPr algn="ctr"/>
              <a:t>17</a:t>
            </a:fld>
            <a:endParaRPr lang="ru-RU" dirty="0"/>
          </a:p>
        </p:txBody>
      </p:sp>
      <p:graphicFrame>
        <p:nvGraphicFramePr>
          <p:cNvPr id="4" name="Диаграмма 10">
            <a:extLst>
              <a:ext uri="{FF2B5EF4-FFF2-40B4-BE49-F238E27FC236}">
                <a16:creationId xmlns="" xmlns:a16="http://schemas.microsoft.com/office/drawing/2014/main" id="{B4A7C90C-AEB5-2572-A00E-9F2E1084D91A}"/>
              </a:ext>
            </a:extLst>
          </p:cNvPr>
          <p:cNvGraphicFramePr/>
          <p:nvPr>
            <p:extLst>
              <p:ext uri="{D42A27DB-BD31-4B8C-83A1-F6EECF244321}">
                <p14:modId xmlns:p14="http://schemas.microsoft.com/office/powerpoint/2010/main" val="2418345468"/>
              </p:ext>
            </p:extLst>
          </p:nvPr>
        </p:nvGraphicFramePr>
        <p:xfrm>
          <a:off x="952500" y="407307"/>
          <a:ext cx="10833100" cy="6006193"/>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a:extLst>
              <a:ext uri="{FF2B5EF4-FFF2-40B4-BE49-F238E27FC236}">
                <a16:creationId xmlns="" xmlns:a16="http://schemas.microsoft.com/office/drawing/2014/main" id="{97A43626-CF6C-F4ED-D899-70814B13B2FE}"/>
              </a:ext>
            </a:extLst>
          </p:cNvPr>
          <p:cNvSpPr/>
          <p:nvPr/>
        </p:nvSpPr>
        <p:spPr>
          <a:xfrm>
            <a:off x="2311399" y="1235927"/>
            <a:ext cx="8928101" cy="840300"/>
          </a:xfrm>
          <a:prstGeom prst="rect">
            <a:avLst/>
          </a:prstGeom>
          <a:noFill/>
          <a:ln>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TextBox 5">
            <a:extLst>
              <a:ext uri="{FF2B5EF4-FFF2-40B4-BE49-F238E27FC236}">
                <a16:creationId xmlns="" xmlns:a16="http://schemas.microsoft.com/office/drawing/2014/main" id="{6966113B-B001-62C6-E282-17DFDB095B82}"/>
              </a:ext>
            </a:extLst>
          </p:cNvPr>
          <p:cNvSpPr txBox="1"/>
          <p:nvPr/>
        </p:nvSpPr>
        <p:spPr>
          <a:xfrm>
            <a:off x="1493841" y="244791"/>
            <a:ext cx="10434634"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Arial" pitchFamily="34" charset="0"/>
                <a:ea typeface="+mn-ea"/>
                <a:cs typeface="Arial" pitchFamily="34" charset="0"/>
              </a:defRPr>
            </a:pPr>
            <a:r>
              <a:rPr lang="en-GB" sz="1800" b="1" dirty="0">
                <a:effectLst/>
                <a:latin typeface="Arial Narrow" panose="020B0606020202030204" pitchFamily="34" charset="0"/>
                <a:ea typeface="Arial Narrow" panose="020B0606020202030204" pitchFamily="34" charset="0"/>
                <a:cs typeface="Arial Narrow" panose="020B0606020202030204" pitchFamily="34" charset="0"/>
              </a:rPr>
              <a:t>Which events and actions of Ukrainians in response to Russian aggression should be honoured first?</a:t>
            </a:r>
          </a:p>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Arial" pitchFamily="34" charset="0"/>
                <a:ea typeface="+mn-ea"/>
                <a:cs typeface="Arial" pitchFamily="34" charset="0"/>
              </a:defRPr>
            </a:pPr>
            <a:endParaRPr lang="uk-UA" b="0" i="1" dirty="0">
              <a:solidFill>
                <a:srgbClr val="000000"/>
              </a:solidFill>
              <a:latin typeface="Arial Narrow" panose="020B0606020202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Arial" pitchFamily="34" charset="0"/>
                <a:ea typeface="+mn-ea"/>
                <a:cs typeface="Arial" pitchFamily="34" charset="0"/>
              </a:defRPr>
            </a:pPr>
            <a:r>
              <a:rPr lang="en-US" sz="1800" b="0" i="1" dirty="0">
                <a:effectLst/>
                <a:latin typeface="Arial Narrow" panose="020B0606020202030204" pitchFamily="34" charset="0"/>
              </a:rPr>
              <a:t>NO MORE THAN 3 ANSWERS</a:t>
            </a:r>
            <a:endParaRPr lang="uk-UA" sz="1800" b="0" i="1" dirty="0">
              <a:effectLst/>
              <a:latin typeface="Arial Narrow" panose="020B0606020202030204" pitchFamily="34" charset="0"/>
            </a:endParaRPr>
          </a:p>
        </p:txBody>
      </p:sp>
    </p:spTree>
    <p:extLst>
      <p:ext uri="{BB962C8B-B14F-4D97-AF65-F5344CB8AC3E}">
        <p14:creationId xmlns:p14="http://schemas.microsoft.com/office/powerpoint/2010/main" val="890887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A8A1CC6-FDD3-1FA0-E883-00C64E10577F}"/>
            </a:ext>
          </a:extLst>
        </p:cNvPr>
        <p:cNvGrpSpPr/>
        <p:nvPr/>
      </p:nvGrpSpPr>
      <p:grpSpPr>
        <a:xfrm>
          <a:off x="0" y="0"/>
          <a:ext cx="0" cy="0"/>
          <a:chOff x="0" y="0"/>
          <a:chExt cx="0" cy="0"/>
        </a:xfrm>
      </p:grpSpPr>
      <p:sp>
        <p:nvSpPr>
          <p:cNvPr id="2" name="Нижний колонтитул 1">
            <a:extLst>
              <a:ext uri="{FF2B5EF4-FFF2-40B4-BE49-F238E27FC236}">
                <a16:creationId xmlns="" xmlns:a16="http://schemas.microsoft.com/office/drawing/2014/main" id="{9CA9C66B-E4B7-7466-F242-021FCBB09879}"/>
              </a:ext>
            </a:extLst>
          </p:cNvPr>
          <p:cNvSpPr>
            <a:spLocks noGrp="1"/>
          </p:cNvSpPr>
          <p:nvPr>
            <p:ph type="ftr" sz="quarter" idx="11"/>
          </p:nvPr>
        </p:nvSpPr>
        <p:spPr/>
        <p: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100" b="0" i="0" u="none" strike="noStrike" kern="1200" cap="none" spc="0" normalizeH="0" baseline="0" noProof="0">
                <a:ln>
                  <a:noFill/>
                </a:ln>
                <a:solidFill>
                  <a:srgbClr val="4472C4">
                    <a:lumMod val="60000"/>
                    <a:lumOff val="40000"/>
                  </a:srgbClr>
                </a:solidFill>
                <a:effectLst/>
                <a:uLnTx/>
                <a:uFillTx/>
                <a:latin typeface="Arial Narrow" pitchFamily="34" charset="0"/>
                <a:ea typeface="+mn-ea"/>
                <a:cs typeface="Arial" charset="0"/>
              </a:rPr>
              <a:t>Justice in the context of Russian armed aggression | Rating group</a:t>
            </a:r>
            <a:endParaRPr kumimoji="0" lang="uk-UA" sz="1100" b="0" i="0" u="none" strike="noStrike" kern="1200" cap="none" spc="0" normalizeH="0" baseline="0" noProof="0" dirty="0">
              <a:ln>
                <a:noFill/>
              </a:ln>
              <a:solidFill>
                <a:srgbClr val="4472C4">
                  <a:lumMod val="60000"/>
                  <a:lumOff val="40000"/>
                </a:srgbClr>
              </a:solidFill>
              <a:effectLst/>
              <a:uLnTx/>
              <a:uFillTx/>
              <a:latin typeface="Arial Narrow" pitchFamily="34" charset="0"/>
              <a:ea typeface="+mn-ea"/>
              <a:cs typeface="+mn-cs"/>
            </a:endParaRPr>
          </a:p>
        </p:txBody>
      </p:sp>
      <p:sp>
        <p:nvSpPr>
          <p:cNvPr id="3" name="Номер слайда 2">
            <a:extLst>
              <a:ext uri="{FF2B5EF4-FFF2-40B4-BE49-F238E27FC236}">
                <a16:creationId xmlns="" xmlns:a16="http://schemas.microsoft.com/office/drawing/2014/main" id="{9118DC28-6E96-FD13-1528-AE805F7335AB}"/>
              </a:ext>
            </a:extLst>
          </p:cNvPr>
          <p:cNvSpPr>
            <a:spLocks noGrp="1"/>
          </p:cNvSpPr>
          <p:nvPr>
            <p:ph type="sldNum" sz="quarter" idx="12"/>
          </p:nvPr>
        </p:nvSpPr>
        <p:spPr/>
        <p:txBody>
          <a:bodyPr/>
          <a:lstStyle/>
          <a:p>
            <a:pPr algn="ctr"/>
            <a:fld id="{A5A59E15-60B0-425D-863E-520DBEEE065D}" type="slidenum">
              <a:rPr lang="ru-RU" smtClean="0"/>
              <a:pPr algn="ctr"/>
              <a:t>18</a:t>
            </a:fld>
            <a:endParaRPr lang="ru-RU" dirty="0"/>
          </a:p>
        </p:txBody>
      </p:sp>
      <p:graphicFrame>
        <p:nvGraphicFramePr>
          <p:cNvPr id="4" name="Диаграмма 10">
            <a:extLst>
              <a:ext uri="{FF2B5EF4-FFF2-40B4-BE49-F238E27FC236}">
                <a16:creationId xmlns="" xmlns:a16="http://schemas.microsoft.com/office/drawing/2014/main" id="{D098EE8A-1970-0D91-428D-C9888A7F9583}"/>
              </a:ext>
            </a:extLst>
          </p:cNvPr>
          <p:cNvGraphicFramePr/>
          <p:nvPr>
            <p:extLst>
              <p:ext uri="{D42A27DB-BD31-4B8C-83A1-F6EECF244321}">
                <p14:modId xmlns:p14="http://schemas.microsoft.com/office/powerpoint/2010/main" val="559971907"/>
              </p:ext>
            </p:extLst>
          </p:nvPr>
        </p:nvGraphicFramePr>
        <p:xfrm>
          <a:off x="1095375" y="425903"/>
          <a:ext cx="10833100" cy="6006193"/>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a:extLst>
              <a:ext uri="{FF2B5EF4-FFF2-40B4-BE49-F238E27FC236}">
                <a16:creationId xmlns="" xmlns:a16="http://schemas.microsoft.com/office/drawing/2014/main" id="{38BFB613-E26A-4014-FA10-F94CC01B8F8D}"/>
              </a:ext>
            </a:extLst>
          </p:cNvPr>
          <p:cNvSpPr/>
          <p:nvPr/>
        </p:nvSpPr>
        <p:spPr>
          <a:xfrm>
            <a:off x="1092201" y="1235927"/>
            <a:ext cx="9528286" cy="678934"/>
          </a:xfrm>
          <a:prstGeom prst="rect">
            <a:avLst/>
          </a:prstGeom>
          <a:noFill/>
          <a:ln>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TextBox 5">
            <a:extLst>
              <a:ext uri="{FF2B5EF4-FFF2-40B4-BE49-F238E27FC236}">
                <a16:creationId xmlns="" xmlns:a16="http://schemas.microsoft.com/office/drawing/2014/main" id="{24679B8D-8BCF-73B2-C2A0-443BB781F0D0}"/>
              </a:ext>
            </a:extLst>
          </p:cNvPr>
          <p:cNvSpPr txBox="1"/>
          <p:nvPr/>
        </p:nvSpPr>
        <p:spPr>
          <a:xfrm>
            <a:off x="1493841" y="244791"/>
            <a:ext cx="10434634"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Arial" pitchFamily="34" charset="0"/>
                <a:ea typeface="+mn-ea"/>
                <a:cs typeface="Arial" pitchFamily="34" charset="0"/>
              </a:defRPr>
            </a:pPr>
            <a:r>
              <a:rPr lang="en-GB" sz="1800" b="1" dirty="0">
                <a:effectLst/>
                <a:latin typeface="Arial Narrow" panose="020B0606020202030204" pitchFamily="34" charset="0"/>
                <a:ea typeface="Arial Narrow" panose="020B0606020202030204" pitchFamily="34" charset="0"/>
                <a:cs typeface="Arial Narrow" panose="020B0606020202030204" pitchFamily="34" charset="0"/>
              </a:rPr>
              <a:t>Which forms of honouring the memory of the Russian-Ukrainian war should be prioritized? </a:t>
            </a:r>
          </a:p>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Arial" pitchFamily="34" charset="0"/>
                <a:ea typeface="+mn-ea"/>
                <a:cs typeface="Arial" pitchFamily="34" charset="0"/>
              </a:defRPr>
            </a:pPr>
            <a:endParaRPr lang="uk-UA" b="0" i="1" dirty="0">
              <a:solidFill>
                <a:srgbClr val="000000"/>
              </a:solidFill>
              <a:latin typeface="Arial Narrow" panose="020B0606020202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Arial" pitchFamily="34" charset="0"/>
                <a:ea typeface="+mn-ea"/>
                <a:cs typeface="Arial" pitchFamily="34" charset="0"/>
              </a:defRPr>
            </a:pPr>
            <a:r>
              <a:rPr lang="en-US" sz="1800" b="0" i="1" dirty="0">
                <a:effectLst/>
                <a:latin typeface="Arial Narrow" panose="020B0606020202030204" pitchFamily="34" charset="0"/>
              </a:rPr>
              <a:t>NO MORE THAN 5 ANSWERS</a:t>
            </a:r>
            <a:endParaRPr lang="uk-UA" sz="1800" b="0" i="1" dirty="0">
              <a:effectLst/>
              <a:latin typeface="Arial Narrow" panose="020B0606020202030204" pitchFamily="34" charset="0"/>
            </a:endParaRPr>
          </a:p>
        </p:txBody>
      </p:sp>
    </p:spTree>
    <p:extLst>
      <p:ext uri="{BB962C8B-B14F-4D97-AF65-F5344CB8AC3E}">
        <p14:creationId xmlns:p14="http://schemas.microsoft.com/office/powerpoint/2010/main" val="320380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1DB62FF-DF68-4B43-1BDB-1BD8659C6F0B}"/>
            </a:ext>
          </a:extLst>
        </p:cNvPr>
        <p:cNvGrpSpPr/>
        <p:nvPr/>
      </p:nvGrpSpPr>
      <p:grpSpPr>
        <a:xfrm>
          <a:off x="0" y="0"/>
          <a:ext cx="0" cy="0"/>
          <a:chOff x="0" y="0"/>
          <a:chExt cx="0" cy="0"/>
        </a:xfrm>
      </p:grpSpPr>
      <p:sp>
        <p:nvSpPr>
          <p:cNvPr id="2" name="Нижний колонтитул 1">
            <a:extLst>
              <a:ext uri="{FF2B5EF4-FFF2-40B4-BE49-F238E27FC236}">
                <a16:creationId xmlns="" xmlns:a16="http://schemas.microsoft.com/office/drawing/2014/main" id="{0887E157-C4B1-9845-AE41-4DCB3BA8EA8C}"/>
              </a:ext>
            </a:extLst>
          </p:cNvPr>
          <p:cNvSpPr>
            <a:spLocks noGrp="1"/>
          </p:cNvSpPr>
          <p:nvPr>
            <p:ph type="ftr" sz="quarter" idx="11"/>
          </p:nvPr>
        </p:nvSpPr>
        <p:spPr/>
        <p: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100" b="0" i="0" u="none" strike="noStrike" kern="1200" cap="none" spc="0" normalizeH="0" baseline="0" noProof="0">
                <a:ln>
                  <a:noFill/>
                </a:ln>
                <a:solidFill>
                  <a:srgbClr val="4472C4">
                    <a:lumMod val="60000"/>
                    <a:lumOff val="40000"/>
                  </a:srgbClr>
                </a:solidFill>
                <a:effectLst/>
                <a:uLnTx/>
                <a:uFillTx/>
                <a:latin typeface="Arial Narrow" pitchFamily="34" charset="0"/>
                <a:ea typeface="+mn-ea"/>
                <a:cs typeface="Arial" charset="0"/>
              </a:rPr>
              <a:t>Justice in the context of Russian armed aggression | Rating group</a:t>
            </a:r>
            <a:endParaRPr kumimoji="0" lang="uk-UA" sz="1100" b="0" i="0" u="none" strike="noStrike" kern="1200" cap="none" spc="0" normalizeH="0" baseline="0" noProof="0" dirty="0">
              <a:ln>
                <a:noFill/>
              </a:ln>
              <a:solidFill>
                <a:srgbClr val="4472C4">
                  <a:lumMod val="60000"/>
                  <a:lumOff val="40000"/>
                </a:srgbClr>
              </a:solidFill>
              <a:effectLst/>
              <a:uLnTx/>
              <a:uFillTx/>
              <a:latin typeface="Arial Narrow" pitchFamily="34" charset="0"/>
              <a:ea typeface="+mn-ea"/>
              <a:cs typeface="+mn-cs"/>
            </a:endParaRPr>
          </a:p>
        </p:txBody>
      </p:sp>
      <p:sp>
        <p:nvSpPr>
          <p:cNvPr id="3" name="Номер слайда 2">
            <a:extLst>
              <a:ext uri="{FF2B5EF4-FFF2-40B4-BE49-F238E27FC236}">
                <a16:creationId xmlns="" xmlns:a16="http://schemas.microsoft.com/office/drawing/2014/main" id="{D78AA078-C6D1-81B0-01DA-C2C87A28047C}"/>
              </a:ext>
            </a:extLst>
          </p:cNvPr>
          <p:cNvSpPr>
            <a:spLocks noGrp="1"/>
          </p:cNvSpPr>
          <p:nvPr>
            <p:ph type="sldNum" sz="quarter" idx="12"/>
          </p:nvPr>
        </p:nvSpPr>
        <p:spPr/>
        <p:txBody>
          <a:bodyPr/>
          <a:lstStyle/>
          <a:p>
            <a:pPr algn="ctr"/>
            <a:fld id="{A5A59E15-60B0-425D-863E-520DBEEE065D}" type="slidenum">
              <a:rPr lang="ru-RU" smtClean="0"/>
              <a:pPr algn="ctr"/>
              <a:t>19</a:t>
            </a:fld>
            <a:endParaRPr lang="ru-RU" dirty="0"/>
          </a:p>
        </p:txBody>
      </p:sp>
      <p:graphicFrame>
        <p:nvGraphicFramePr>
          <p:cNvPr id="4" name="Диаграмма 10">
            <a:extLst>
              <a:ext uri="{FF2B5EF4-FFF2-40B4-BE49-F238E27FC236}">
                <a16:creationId xmlns="" xmlns:a16="http://schemas.microsoft.com/office/drawing/2014/main" id="{AE2BE844-570A-AA3E-33CF-54149EF7EF1C}"/>
              </a:ext>
            </a:extLst>
          </p:cNvPr>
          <p:cNvGraphicFramePr/>
          <p:nvPr>
            <p:extLst>
              <p:ext uri="{D42A27DB-BD31-4B8C-83A1-F6EECF244321}">
                <p14:modId xmlns:p14="http://schemas.microsoft.com/office/powerpoint/2010/main" val="2970628284"/>
              </p:ext>
            </p:extLst>
          </p:nvPr>
        </p:nvGraphicFramePr>
        <p:xfrm>
          <a:off x="952500" y="407307"/>
          <a:ext cx="10833100" cy="6006193"/>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a:extLst>
              <a:ext uri="{FF2B5EF4-FFF2-40B4-BE49-F238E27FC236}">
                <a16:creationId xmlns="" xmlns:a16="http://schemas.microsoft.com/office/drawing/2014/main" id="{56B19649-A38B-0BEB-C0A6-E5C3C63436E1}"/>
              </a:ext>
            </a:extLst>
          </p:cNvPr>
          <p:cNvSpPr/>
          <p:nvPr/>
        </p:nvSpPr>
        <p:spPr>
          <a:xfrm>
            <a:off x="1487487" y="1235927"/>
            <a:ext cx="9496071" cy="711208"/>
          </a:xfrm>
          <a:prstGeom prst="rect">
            <a:avLst/>
          </a:prstGeom>
          <a:noFill/>
          <a:ln>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TextBox 5">
            <a:extLst>
              <a:ext uri="{FF2B5EF4-FFF2-40B4-BE49-F238E27FC236}">
                <a16:creationId xmlns="" xmlns:a16="http://schemas.microsoft.com/office/drawing/2014/main" id="{4C344AAD-E651-5B2D-D0FF-512F0C3B33BE}"/>
              </a:ext>
            </a:extLst>
          </p:cNvPr>
          <p:cNvSpPr txBox="1"/>
          <p:nvPr/>
        </p:nvSpPr>
        <p:spPr>
          <a:xfrm>
            <a:off x="1493841" y="244791"/>
            <a:ext cx="10434634"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Arial" pitchFamily="34" charset="0"/>
                <a:ea typeface="+mn-ea"/>
                <a:cs typeface="Arial" pitchFamily="34" charset="0"/>
              </a:defRPr>
            </a:pPr>
            <a:r>
              <a:rPr lang="en-GB" sz="1800" b="1" dirty="0">
                <a:effectLst/>
                <a:latin typeface="Arial Narrow" panose="020B0606020202030204" pitchFamily="34" charset="0"/>
                <a:ea typeface="Arial Narrow" panose="020B0606020202030204" pitchFamily="34" charset="0"/>
                <a:cs typeface="Arial Narrow" panose="020B0606020202030204" pitchFamily="34" charset="0"/>
              </a:rPr>
              <a:t>What events or places would you be willing to visit in memory of the war?</a:t>
            </a:r>
            <a:r>
              <a:rPr lang="uk-UA" sz="1800" b="1" dirty="0">
                <a:effectLst/>
                <a:highlight>
                  <a:srgbClr val="FFFFFF"/>
                </a:highlight>
                <a:latin typeface="Arial Narrow" panose="020B0606020202030204" pitchFamily="34" charset="0"/>
                <a:ea typeface="Arial Narrow" panose="020B0606020202030204" pitchFamily="34" charset="0"/>
                <a:cs typeface="Arial Narrow" panose="020B0606020202030204" pitchFamily="34" charset="0"/>
              </a:rPr>
              <a:t> </a:t>
            </a:r>
            <a:endParaRPr lang="uk-UA" b="1" dirty="0">
              <a:solidFill>
                <a:srgbClr val="000000"/>
              </a:solidFill>
              <a:highlight>
                <a:srgbClr val="FFFFFF"/>
              </a:highlight>
              <a:latin typeface="Arial Narrow" panose="020B0606020202030204" pitchFamily="34" charset="0"/>
              <a:ea typeface="Arial Narrow" panose="020B0606020202030204" pitchFamily="34" charset="0"/>
              <a:cs typeface="Arial Narrow" panose="020B0606020202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Arial" pitchFamily="34" charset="0"/>
                <a:ea typeface="+mn-ea"/>
                <a:cs typeface="Arial" pitchFamily="34" charset="0"/>
              </a:defRPr>
            </a:pPr>
            <a:endParaRPr lang="uk-UA" sz="1800" b="1"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Arial" pitchFamily="34" charset="0"/>
                <a:ea typeface="+mn-ea"/>
                <a:cs typeface="Arial" pitchFamily="34" charset="0"/>
              </a:defRPr>
            </a:pPr>
            <a:r>
              <a:rPr lang="en-US" sz="1800" b="0" i="1" dirty="0">
                <a:effectLst/>
                <a:latin typeface="Arial Narrow" panose="020B0606020202030204" pitchFamily="34" charset="0"/>
              </a:rPr>
              <a:t>NO MORE THAN 3 ANSWERS</a:t>
            </a:r>
            <a:endParaRPr lang="uk-UA" sz="1800" b="0" i="1" dirty="0">
              <a:effectLst/>
              <a:latin typeface="Arial Narrow" panose="020B0606020202030204" pitchFamily="34" charset="0"/>
            </a:endParaRPr>
          </a:p>
        </p:txBody>
      </p:sp>
    </p:spTree>
    <p:extLst>
      <p:ext uri="{BB962C8B-B14F-4D97-AF65-F5344CB8AC3E}">
        <p14:creationId xmlns:p14="http://schemas.microsoft.com/office/powerpoint/2010/main" val="1943303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100" b="0" i="0" u="none" strike="noStrike" kern="1200" cap="none" spc="0" normalizeH="0" baseline="0" noProof="0">
                <a:ln>
                  <a:noFill/>
                </a:ln>
                <a:solidFill>
                  <a:srgbClr val="4472C4">
                    <a:lumMod val="60000"/>
                    <a:lumOff val="40000"/>
                  </a:srgbClr>
                </a:solidFill>
                <a:effectLst/>
                <a:uLnTx/>
                <a:uFillTx/>
                <a:latin typeface="Arial Narrow" pitchFamily="34" charset="0"/>
                <a:ea typeface="+mn-ea"/>
                <a:cs typeface="Arial" charset="0"/>
              </a:rPr>
              <a:t>Justice in the context of Russian armed aggression | Rating group</a:t>
            </a:r>
            <a:endParaRPr kumimoji="0" lang="uk-UA" sz="1100" b="0" i="0" u="none" strike="noStrike" kern="1200" cap="none" spc="0" normalizeH="0" baseline="0" noProof="0" dirty="0">
              <a:ln>
                <a:noFill/>
              </a:ln>
              <a:solidFill>
                <a:srgbClr val="4472C4">
                  <a:lumMod val="60000"/>
                  <a:lumOff val="40000"/>
                </a:srgbClr>
              </a:solidFill>
              <a:effectLst/>
              <a:uLnTx/>
              <a:uFillTx/>
              <a:latin typeface="Arial Narrow" pitchFamily="34" charset="0"/>
              <a:ea typeface="+mn-ea"/>
              <a:cs typeface="+mn-cs"/>
            </a:endParaRPr>
          </a:p>
        </p:txBody>
      </p:sp>
      <p:sp>
        <p:nvSpPr>
          <p:cNvPr id="3" name="Номер слайда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5A59E15-60B0-425D-863E-520DBEEE065D}" type="slidenum">
              <a:rPr kumimoji="0" lang="ru-RU" sz="1200" b="0" i="0" u="none" strike="noStrike" kern="1200" cap="none" spc="0" normalizeH="0" baseline="0" noProof="0" smtClean="0">
                <a:ln>
                  <a:noFill/>
                </a:ln>
                <a:solidFill>
                  <a:srgbClr val="5B9BD5">
                    <a:lumMod val="60000"/>
                    <a:lumOff val="40000"/>
                  </a:srgbClr>
                </a:solidFill>
                <a:effectLst/>
                <a:uLnTx/>
                <a:uFillTx/>
                <a:latin typeface="Arial Narrow" pitchFamily="34" charset="0"/>
                <a:ea typeface="+mn-ea"/>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ru-RU" sz="1200" b="0" i="0" u="none" strike="noStrike" kern="1200" cap="none" spc="0" normalizeH="0" baseline="0" noProof="0" dirty="0">
              <a:ln>
                <a:noFill/>
              </a:ln>
              <a:solidFill>
                <a:srgbClr val="5B9BD5">
                  <a:lumMod val="60000"/>
                  <a:lumOff val="40000"/>
                </a:srgbClr>
              </a:solidFill>
              <a:effectLst/>
              <a:uLnTx/>
              <a:uFillTx/>
              <a:latin typeface="Arial Narrow" pitchFamily="34" charset="0"/>
              <a:ea typeface="+mn-ea"/>
              <a:cs typeface="Arial" charset="0"/>
            </a:endParaRPr>
          </a:p>
        </p:txBody>
      </p:sp>
      <p:sp>
        <p:nvSpPr>
          <p:cNvPr id="6" name="Заголовок 1">
            <a:extLst>
              <a:ext uri="{FF2B5EF4-FFF2-40B4-BE49-F238E27FC236}">
                <a16:creationId xmlns="" xmlns:a16="http://schemas.microsoft.com/office/drawing/2014/main" id="{9047E9E4-4707-D2C2-4898-01526A62A9E0}"/>
              </a:ext>
            </a:extLst>
          </p:cNvPr>
          <p:cNvSpPr txBox="1">
            <a:spLocks/>
          </p:cNvSpPr>
          <p:nvPr/>
        </p:nvSpPr>
        <p:spPr>
          <a:xfrm>
            <a:off x="1493838" y="298450"/>
            <a:ext cx="4200525" cy="641350"/>
          </a:xfrm>
          <a:prstGeom prst="rect">
            <a:avLst/>
          </a:prstGeom>
        </p:spPr>
        <p:txBody>
          <a:bodyPr vert="horz" lIns="87033" tIns="43517" rIns="87033" bIns="4351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solidFill>
                  <a:schemeClr val="accent1">
                    <a:lumMod val="75000"/>
                  </a:schemeClr>
                </a:solidFill>
                <a:effectLst>
                  <a:outerShdw blurRad="38100" dist="38100" dir="2700000" algn="tl">
                    <a:srgbClr val="C0C0C0"/>
                  </a:outerShdw>
                </a:effectLst>
                <a:latin typeface="Arial" pitchFamily="34" charset="0"/>
                <a:ea typeface="+mn-ea"/>
                <a:cs typeface="Arial" pitchFamily="34" charset="0"/>
              </a:rPr>
              <a:t>Methodology</a:t>
            </a:r>
            <a:endParaRPr lang="ru-RU" sz="3200" b="1" dirty="0">
              <a:solidFill>
                <a:schemeClr val="accent1">
                  <a:lumMod val="75000"/>
                </a:schemeClr>
              </a:solidFill>
              <a:effectLst>
                <a:outerShdw blurRad="38100" dist="38100" dir="2700000" algn="tl">
                  <a:srgbClr val="C0C0C0"/>
                </a:outerShdw>
              </a:effectLst>
              <a:latin typeface="Arial" pitchFamily="34" charset="0"/>
              <a:ea typeface="+mn-ea"/>
              <a:cs typeface="Arial" pitchFamily="34" charset="0"/>
            </a:endParaRPr>
          </a:p>
        </p:txBody>
      </p:sp>
      <p:sp>
        <p:nvSpPr>
          <p:cNvPr id="7" name="Rectangle 6">
            <a:extLst>
              <a:ext uri="{FF2B5EF4-FFF2-40B4-BE49-F238E27FC236}">
                <a16:creationId xmlns="" xmlns:a16="http://schemas.microsoft.com/office/drawing/2014/main" id="{B8B1E75B-BAD3-C631-4FA3-7540DE303C8F}"/>
              </a:ext>
            </a:extLst>
          </p:cNvPr>
          <p:cNvSpPr txBox="1">
            <a:spLocks noChangeArrowheads="1"/>
          </p:cNvSpPr>
          <p:nvPr/>
        </p:nvSpPr>
        <p:spPr bwMode="auto">
          <a:xfrm>
            <a:off x="1569358" y="1225621"/>
            <a:ext cx="8572806" cy="2408998"/>
          </a:xfrm>
          <a:prstGeom prst="rect">
            <a:avLst/>
          </a:prstGeom>
          <a:noFill/>
          <a:ln w="9525">
            <a:noFill/>
            <a:miter lim="800000"/>
            <a:headEnd/>
            <a:tailEnd/>
          </a:ln>
        </p:spPr>
        <p:txBody>
          <a:bodyPr lIns="93924" tIns="46962" rIns="93924" bIns="46962"/>
          <a:lstStyle/>
          <a:p>
            <a:pPr marL="163289" indent="-163289" algn="just" defTabSz="940118">
              <a:spcBef>
                <a:spcPts val="190"/>
              </a:spcBef>
              <a:spcAft>
                <a:spcPts val="190"/>
              </a:spcAft>
              <a:buFont typeface="Courier New" pitchFamily="49" charset="0"/>
              <a:buChar char="o"/>
              <a:defRPr/>
            </a:pPr>
            <a:r>
              <a:rPr lang="en-US" sz="1500" dirty="0">
                <a:latin typeface="Arial Narrow" pitchFamily="34" charset="0"/>
                <a:cs typeface="Arial" pitchFamily="34" charset="0"/>
              </a:rPr>
              <a:t>Audience: population of Ukraine aged 18 and older in all oblasts, except for the temporarily occupied territories of Crimea and Donbas, as well as areas where Ukrainian mobile communication was not available at the time of the survey. The results are weighted using the latest data from the State Statistics Service of Ukraine.</a:t>
            </a:r>
            <a:r>
              <a:rPr lang="uk-UA" sz="1500" dirty="0">
                <a:latin typeface="Arial Narrow" pitchFamily="34" charset="0"/>
                <a:cs typeface="Arial" pitchFamily="34" charset="0"/>
              </a:rPr>
              <a:t> </a:t>
            </a:r>
            <a:r>
              <a:rPr lang="en-US" sz="1500" dirty="0">
                <a:latin typeface="Arial Narrow" pitchFamily="34" charset="0"/>
                <a:cs typeface="Arial" pitchFamily="34" charset="0"/>
              </a:rPr>
              <a:t>The sample is representative in terms of age, gender and settlement type </a:t>
            </a:r>
          </a:p>
          <a:p>
            <a:pPr marL="163289" indent="-163289" algn="just" defTabSz="940118">
              <a:spcBef>
                <a:spcPts val="190"/>
              </a:spcBef>
              <a:spcAft>
                <a:spcPts val="190"/>
              </a:spcAft>
              <a:buFont typeface="Courier New" pitchFamily="49" charset="0"/>
              <a:buChar char="o"/>
              <a:defRPr/>
            </a:pPr>
            <a:r>
              <a:rPr lang="en-US" sz="1500" dirty="0">
                <a:latin typeface="Arial Narrow" pitchFamily="34" charset="0"/>
                <a:cs typeface="Arial" pitchFamily="34" charset="0"/>
              </a:rPr>
              <a:t>Sample population: 2000 respondents</a:t>
            </a:r>
          </a:p>
          <a:p>
            <a:pPr marL="163289" indent="-163289" algn="just" defTabSz="940118">
              <a:spcBef>
                <a:spcPts val="190"/>
              </a:spcBef>
              <a:spcAft>
                <a:spcPts val="190"/>
              </a:spcAft>
              <a:buFont typeface="Courier New" pitchFamily="49" charset="0"/>
              <a:buChar char="o"/>
              <a:defRPr/>
            </a:pPr>
            <a:r>
              <a:rPr lang="en-US" sz="1500" dirty="0">
                <a:latin typeface="Arial Narrow" pitchFamily="34" charset="0"/>
                <a:cs typeface="Arial" pitchFamily="34" charset="0"/>
              </a:rPr>
              <a:t>Survey method: CATI (Computer Assisted Telephone Interviewing). Based on a random sample of mobile phone numbers</a:t>
            </a:r>
          </a:p>
          <a:p>
            <a:pPr marL="163289" indent="-163289" algn="just" defTabSz="940118">
              <a:spcBef>
                <a:spcPts val="190"/>
              </a:spcBef>
              <a:spcAft>
                <a:spcPts val="190"/>
              </a:spcAft>
              <a:buFont typeface="Courier New" pitchFamily="49" charset="0"/>
              <a:buChar char="o"/>
              <a:defRPr/>
            </a:pPr>
            <a:r>
              <a:rPr lang="en-US" sz="1500" dirty="0">
                <a:latin typeface="Arial Narrow" pitchFamily="34" charset="0"/>
                <a:cs typeface="Arial" pitchFamily="34" charset="0"/>
              </a:rPr>
              <a:t>The margin of error of the study with the confidence interval of 0.95: does not exceed </a:t>
            </a:r>
            <a:r>
              <a:rPr lang="uk-UA" sz="1500" b="1" dirty="0">
                <a:latin typeface="Arial Narrow" pitchFamily="34" charset="0"/>
                <a:cs typeface="Arial" pitchFamily="34" charset="0"/>
              </a:rPr>
              <a:t>2,2</a:t>
            </a:r>
            <a:r>
              <a:rPr lang="ru-RU" sz="1500" b="1" dirty="0">
                <a:latin typeface="Arial Narrow" pitchFamily="34" charset="0"/>
                <a:cs typeface="Arial" pitchFamily="34" charset="0"/>
              </a:rPr>
              <a:t>%</a:t>
            </a:r>
          </a:p>
          <a:p>
            <a:pPr marL="163289" indent="-163289" algn="just" defTabSz="940118">
              <a:spcBef>
                <a:spcPts val="190"/>
              </a:spcBef>
              <a:spcAft>
                <a:spcPts val="190"/>
              </a:spcAft>
              <a:buFont typeface="Courier New" pitchFamily="49" charset="0"/>
              <a:buChar char="o"/>
              <a:defRPr/>
            </a:pPr>
            <a:r>
              <a:rPr lang="en-US" sz="1500" dirty="0">
                <a:latin typeface="Arial Narrow" pitchFamily="34" charset="0"/>
                <a:cs typeface="Arial" pitchFamily="34" charset="0"/>
              </a:rPr>
              <a:t>Dates of the survey: </a:t>
            </a:r>
            <a:r>
              <a:rPr lang="en-US" sz="1500" b="1" dirty="0">
                <a:latin typeface="Arial Narrow" pitchFamily="34" charset="0"/>
                <a:cs typeface="Arial" pitchFamily="34" charset="0"/>
              </a:rPr>
              <a:t>January </a:t>
            </a:r>
            <a:r>
              <a:rPr lang="uk-UA" sz="1500" b="1" dirty="0">
                <a:latin typeface="Arial Narrow" pitchFamily="34" charset="0"/>
                <a:cs typeface="Arial" pitchFamily="34" charset="0"/>
              </a:rPr>
              <a:t>3-</a:t>
            </a:r>
            <a:r>
              <a:rPr lang="en-US" sz="1500" b="1" dirty="0">
                <a:latin typeface="Arial Narrow" pitchFamily="34" charset="0"/>
                <a:cs typeface="Arial" pitchFamily="34" charset="0"/>
              </a:rPr>
              <a:t>1</a:t>
            </a:r>
            <a:r>
              <a:rPr lang="uk-UA" sz="1500" b="1" dirty="0">
                <a:latin typeface="Arial Narrow" pitchFamily="34" charset="0"/>
                <a:cs typeface="Arial" pitchFamily="34" charset="0"/>
              </a:rPr>
              <a:t>2</a:t>
            </a:r>
            <a:r>
              <a:rPr lang="en-US" sz="1500" b="1" dirty="0">
                <a:latin typeface="Arial Narrow" pitchFamily="34" charset="0"/>
                <a:cs typeface="Arial" pitchFamily="34" charset="0"/>
              </a:rPr>
              <a:t>, 2025.</a:t>
            </a:r>
            <a:endParaRPr lang="ru-RU" sz="1500" b="1" dirty="0">
              <a:latin typeface="Arial Narrow" pitchFamily="34" charset="0"/>
              <a:cs typeface="Arial" pitchFamily="34" charset="0"/>
            </a:endParaRPr>
          </a:p>
          <a:p>
            <a:pPr marL="163289" indent="-163289" algn="just" defTabSz="940118">
              <a:spcBef>
                <a:spcPts val="190"/>
              </a:spcBef>
              <a:spcAft>
                <a:spcPts val="190"/>
              </a:spcAft>
              <a:buFont typeface="Courier New" pitchFamily="49" charset="0"/>
              <a:buChar char="o"/>
              <a:defRPr/>
            </a:pPr>
            <a:endParaRPr lang="ru-RU" sz="1500" b="1" dirty="0">
              <a:solidFill>
                <a:prstClr val="black"/>
              </a:solidFill>
              <a:latin typeface="Arial Narrow" pitchFamily="34" charset="0"/>
              <a:cs typeface="Arial" pitchFamily="34" charset="0"/>
            </a:endParaRPr>
          </a:p>
          <a:p>
            <a:pPr algn="just" defTabSz="940118">
              <a:spcBef>
                <a:spcPts val="190"/>
              </a:spcBef>
              <a:spcAft>
                <a:spcPts val="190"/>
              </a:spcAft>
              <a:defRPr/>
            </a:pPr>
            <a:r>
              <a:rPr lang="en-US" sz="1500" b="1" kern="100" dirty="0">
                <a:latin typeface="Arial Narrow" panose="020B0606020202030204" pitchFamily="34" charset="0"/>
                <a:ea typeface="Calibri" panose="020F0502020204030204" pitchFamily="34" charset="0"/>
                <a:cs typeface="Times New Roman" panose="02020603050405020304" pitchFamily="18" charset="0"/>
              </a:rPr>
              <a:t>The survey was conducted at the request of the Center for Human Rights</a:t>
            </a:r>
            <a:r>
              <a:rPr lang="uk-UA" sz="1500" b="1" kern="100" dirty="0">
                <a:latin typeface="Arial Narrow" panose="020B0606020202030204" pitchFamily="34" charset="0"/>
                <a:ea typeface="Calibri" panose="020F0502020204030204" pitchFamily="34" charset="0"/>
                <a:cs typeface="Times New Roman" panose="02020603050405020304" pitchFamily="18" charset="0"/>
              </a:rPr>
              <a:t> </a:t>
            </a:r>
            <a:r>
              <a:rPr lang="en-US" sz="1500" b="1" kern="100">
                <a:latin typeface="Arial Narrow" panose="020B0606020202030204" pitchFamily="34" charset="0"/>
                <a:ea typeface="Calibri" panose="020F0502020204030204" pitchFamily="34" charset="0"/>
                <a:cs typeface="Times New Roman" panose="02020603050405020304" pitchFamily="18" charset="0"/>
              </a:rPr>
              <a:t>ZMINA.</a:t>
            </a:r>
            <a:endParaRPr lang="ru-RU" sz="1500" b="1" kern="1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9606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17782DA-32F9-2788-EE09-40AA62CBFCB9}"/>
            </a:ext>
          </a:extLst>
        </p:cNvPr>
        <p:cNvGrpSpPr/>
        <p:nvPr/>
      </p:nvGrpSpPr>
      <p:grpSpPr>
        <a:xfrm>
          <a:off x="0" y="0"/>
          <a:ext cx="0" cy="0"/>
          <a:chOff x="0" y="0"/>
          <a:chExt cx="0" cy="0"/>
        </a:xfrm>
      </p:grpSpPr>
      <p:sp>
        <p:nvSpPr>
          <p:cNvPr id="2" name="Нижний колонтитул 1">
            <a:extLst>
              <a:ext uri="{FF2B5EF4-FFF2-40B4-BE49-F238E27FC236}">
                <a16:creationId xmlns="" xmlns:a16="http://schemas.microsoft.com/office/drawing/2014/main" id="{CD08601B-868E-5ED7-47F5-5803B73F5DE3}"/>
              </a:ext>
            </a:extLst>
          </p:cNvPr>
          <p:cNvSpPr>
            <a:spLocks noGrp="1"/>
          </p:cNvSpPr>
          <p:nvPr>
            <p:ph type="ftr" sz="quarter" idx="11"/>
          </p:nvPr>
        </p:nvSpPr>
        <p:spPr/>
        <p: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100" b="0" i="0" u="none" strike="noStrike" kern="1200" cap="none" spc="0" normalizeH="0" baseline="0" noProof="0">
                <a:ln>
                  <a:noFill/>
                </a:ln>
                <a:solidFill>
                  <a:srgbClr val="4472C4">
                    <a:lumMod val="60000"/>
                    <a:lumOff val="40000"/>
                  </a:srgbClr>
                </a:solidFill>
                <a:effectLst/>
                <a:uLnTx/>
                <a:uFillTx/>
                <a:latin typeface="Arial Narrow" pitchFamily="34" charset="0"/>
                <a:ea typeface="+mn-ea"/>
                <a:cs typeface="Arial" charset="0"/>
              </a:rPr>
              <a:t>Justice in the context of Russian armed aggression | Rating group</a:t>
            </a:r>
            <a:endParaRPr kumimoji="0" lang="uk-UA" sz="1100" b="0" i="0" u="none" strike="noStrike" kern="1200" cap="none" spc="0" normalizeH="0" baseline="0" noProof="0" dirty="0">
              <a:ln>
                <a:noFill/>
              </a:ln>
              <a:solidFill>
                <a:srgbClr val="4472C4">
                  <a:lumMod val="60000"/>
                  <a:lumOff val="40000"/>
                </a:srgbClr>
              </a:solidFill>
              <a:effectLst/>
              <a:uLnTx/>
              <a:uFillTx/>
              <a:latin typeface="Arial Narrow" pitchFamily="34" charset="0"/>
              <a:ea typeface="+mn-ea"/>
              <a:cs typeface="+mn-cs"/>
            </a:endParaRPr>
          </a:p>
        </p:txBody>
      </p:sp>
      <p:sp>
        <p:nvSpPr>
          <p:cNvPr id="3" name="Номер слайда 2">
            <a:extLst>
              <a:ext uri="{FF2B5EF4-FFF2-40B4-BE49-F238E27FC236}">
                <a16:creationId xmlns="" xmlns:a16="http://schemas.microsoft.com/office/drawing/2014/main" id="{6B80EEFD-1A5D-3D91-EEE1-8B67DBA6587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5A59E15-60B0-425D-863E-520DBEEE065D}" type="slidenum">
              <a:rPr kumimoji="0" lang="ru-RU" sz="1200" b="0" i="0" u="none" strike="noStrike" kern="1200" cap="none" spc="0" normalizeH="0" baseline="0" noProof="0" smtClean="0">
                <a:ln>
                  <a:noFill/>
                </a:ln>
                <a:solidFill>
                  <a:srgbClr val="5B9BD5">
                    <a:lumMod val="60000"/>
                    <a:lumOff val="40000"/>
                  </a:srgbClr>
                </a:solidFill>
                <a:effectLst/>
                <a:uLnTx/>
                <a:uFillTx/>
                <a:latin typeface="Arial Narrow" pitchFamily="34" charset="0"/>
                <a:ea typeface="+mn-ea"/>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ru-RU" sz="1200" b="0" i="0" u="none" strike="noStrike" kern="1200" cap="none" spc="0" normalizeH="0" baseline="0" noProof="0" dirty="0">
              <a:ln>
                <a:noFill/>
              </a:ln>
              <a:solidFill>
                <a:srgbClr val="5B9BD5">
                  <a:lumMod val="60000"/>
                  <a:lumOff val="40000"/>
                </a:srgbClr>
              </a:solidFill>
              <a:effectLst/>
              <a:uLnTx/>
              <a:uFillTx/>
              <a:latin typeface="Arial Narrow" pitchFamily="34" charset="0"/>
              <a:ea typeface="+mn-ea"/>
              <a:cs typeface="Arial" charset="0"/>
            </a:endParaRPr>
          </a:p>
        </p:txBody>
      </p:sp>
      <p:sp>
        <p:nvSpPr>
          <p:cNvPr id="15" name="Заголовок 1">
            <a:extLst>
              <a:ext uri="{FF2B5EF4-FFF2-40B4-BE49-F238E27FC236}">
                <a16:creationId xmlns="" xmlns:a16="http://schemas.microsoft.com/office/drawing/2014/main" id="{B121EDED-5AE2-CED3-5490-C2319B9C0EF5}"/>
              </a:ext>
            </a:extLst>
          </p:cNvPr>
          <p:cNvSpPr txBox="1">
            <a:spLocks/>
          </p:cNvSpPr>
          <p:nvPr/>
        </p:nvSpPr>
        <p:spPr>
          <a:xfrm>
            <a:off x="1545764" y="617450"/>
            <a:ext cx="5425191" cy="644699"/>
          </a:xfrm>
          <a:prstGeom prst="rect">
            <a:avLst/>
          </a:prstGeom>
        </p:spPr>
        <p:txBody>
          <a:bodyPr lIns="94010" tIns="47005" rIns="94010" bIns="47005" anchor="ctr">
            <a:noAutofit/>
          </a:bodyPr>
          <a:lstStyle>
            <a:lvl1pPr algn="ctr" defTabSz="986985" rtl="0" eaLnBrk="1" latinLnBrk="0" hangingPunct="1">
              <a:spcBef>
                <a:spcPct val="0"/>
              </a:spcBef>
              <a:buNone/>
              <a:defRPr sz="4800" kern="1200">
                <a:solidFill>
                  <a:schemeClr val="tx1"/>
                </a:solidFill>
                <a:latin typeface="+mj-lt"/>
                <a:ea typeface="+mj-ea"/>
                <a:cs typeface="+mj-cs"/>
              </a:defRPr>
            </a:lvl1pPr>
          </a:lstStyle>
          <a:p>
            <a:pPr lvl="0">
              <a:spcAft>
                <a:spcPts val="800"/>
              </a:spcAft>
              <a:buClr>
                <a:srgbClr val="C00000"/>
              </a:buClr>
              <a:buSzPts val="1000"/>
            </a:pPr>
            <a:r>
              <a:rPr lang="en-GB" sz="1800" b="1" dirty="0">
                <a:effectLst/>
                <a:latin typeface="Arial Narrow" panose="020B0606020202030204" pitchFamily="34" charset="0"/>
                <a:ea typeface="Arial Narrow" panose="020B0606020202030204" pitchFamily="34" charset="0"/>
                <a:cs typeface="Arial Narrow" panose="020B0606020202030204" pitchFamily="34" charset="0"/>
              </a:rPr>
              <a:t>Select the statement that best reflects your perspective</a:t>
            </a:r>
            <a:endParaRPr lang="uk-UA" sz="1600" dirty="0">
              <a:effectLst/>
              <a:latin typeface="Arial" panose="020B0604020202020204" pitchFamily="34" charset="0"/>
              <a:ea typeface="Arial" panose="020B0604020202020204" pitchFamily="34" charset="0"/>
              <a:cs typeface="Arial" panose="020B0604020202020204" pitchFamily="34" charset="0"/>
            </a:endParaRPr>
          </a:p>
        </p:txBody>
      </p:sp>
      <p:graphicFrame>
        <p:nvGraphicFramePr>
          <p:cNvPr id="4" name="Диаграмма 6">
            <a:extLst>
              <a:ext uri="{FF2B5EF4-FFF2-40B4-BE49-F238E27FC236}">
                <a16:creationId xmlns="" xmlns:a16="http://schemas.microsoft.com/office/drawing/2014/main" id="{D4347424-9B98-018B-BDEF-5D516222E767}"/>
              </a:ext>
            </a:extLst>
          </p:cNvPr>
          <p:cNvGraphicFramePr/>
          <p:nvPr>
            <p:extLst>
              <p:ext uri="{D42A27DB-BD31-4B8C-83A1-F6EECF244321}">
                <p14:modId xmlns:p14="http://schemas.microsoft.com/office/powerpoint/2010/main" val="1378178931"/>
              </p:ext>
            </p:extLst>
          </p:nvPr>
        </p:nvGraphicFramePr>
        <p:xfrm>
          <a:off x="1092200" y="1432098"/>
          <a:ext cx="6476055" cy="5021090"/>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6">
            <a:extLst>
              <a:ext uri="{FF2B5EF4-FFF2-40B4-BE49-F238E27FC236}">
                <a16:creationId xmlns="" xmlns:a16="http://schemas.microsoft.com/office/drawing/2014/main" id="{61D4391F-B074-F157-1225-260E5DDC6F05}"/>
              </a:ext>
            </a:extLst>
          </p:cNvPr>
          <p:cNvSpPr/>
          <p:nvPr/>
        </p:nvSpPr>
        <p:spPr>
          <a:xfrm>
            <a:off x="8651875" y="1230017"/>
            <a:ext cx="3168650" cy="377493"/>
          </a:xfrm>
          <a:prstGeom prst="rect">
            <a:avLst/>
          </a:prstGeom>
          <a:solidFill>
            <a:srgbClr val="DFE7F5"/>
          </a:solidFill>
          <a:ln>
            <a:noFill/>
          </a:ln>
          <a:effectLst>
            <a:outerShdw blurRad="50800" dist="38100" dir="5400000" algn="t"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86985" rtl="0" eaLnBrk="1" fontAlgn="b" latinLnBrk="0" hangingPunct="1">
              <a:lnSpc>
                <a:spcPct val="100000"/>
              </a:lnSpc>
              <a:spcBef>
                <a:spcPts val="0"/>
              </a:spcBef>
              <a:spcAft>
                <a:spcPts val="0"/>
              </a:spcAft>
              <a:buClrTx/>
              <a:buSzTx/>
              <a:buFontTx/>
              <a:buNone/>
              <a:tabLst/>
              <a:defRPr/>
            </a:pPr>
            <a:r>
              <a:rPr lang="en-US" sz="1600" b="1" i="0" u="none" strike="noStrike" kern="1200" dirty="0">
                <a:solidFill>
                  <a:schemeClr val="accent5"/>
                </a:solidFill>
                <a:effectLst/>
                <a:latin typeface="Arial Narrow" panose="020B0606020202030204" pitchFamily="34" charset="0"/>
                <a:ea typeface="+mn-ea"/>
                <a:cs typeface="+mn-cs"/>
              </a:rPr>
              <a:t>Regions. Age</a:t>
            </a:r>
            <a:endParaRPr lang="uk-UA" sz="1600" b="1" i="0" u="none" strike="noStrike" kern="1200" dirty="0">
              <a:solidFill>
                <a:schemeClr val="accent5"/>
              </a:solidFill>
              <a:effectLst/>
              <a:latin typeface="Arial Narrow" panose="020B0606020202030204" pitchFamily="34" charset="0"/>
              <a:ea typeface="+mn-ea"/>
              <a:cs typeface="+mn-cs"/>
            </a:endParaRPr>
          </a:p>
        </p:txBody>
      </p:sp>
      <p:graphicFrame>
        <p:nvGraphicFramePr>
          <p:cNvPr id="6" name="Содержимое 9">
            <a:extLst>
              <a:ext uri="{FF2B5EF4-FFF2-40B4-BE49-F238E27FC236}">
                <a16:creationId xmlns="" xmlns:a16="http://schemas.microsoft.com/office/drawing/2014/main" id="{9FEBDBBD-CC95-2819-2984-AD9C762DE697}"/>
              </a:ext>
            </a:extLst>
          </p:cNvPr>
          <p:cNvGraphicFramePr>
            <a:graphicFrameLocks/>
          </p:cNvGraphicFramePr>
          <p:nvPr>
            <p:extLst>
              <p:ext uri="{D42A27DB-BD31-4B8C-83A1-F6EECF244321}">
                <p14:modId xmlns:p14="http://schemas.microsoft.com/office/powerpoint/2010/main" val="3742238950"/>
              </p:ext>
            </p:extLst>
          </p:nvPr>
        </p:nvGraphicFramePr>
        <p:xfrm>
          <a:off x="6107652" y="1820346"/>
          <a:ext cx="5842000" cy="37930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07265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144A9DF-983F-F79D-2035-475D28A0C2E3}"/>
            </a:ext>
          </a:extLst>
        </p:cNvPr>
        <p:cNvGrpSpPr/>
        <p:nvPr/>
      </p:nvGrpSpPr>
      <p:grpSpPr>
        <a:xfrm>
          <a:off x="0" y="0"/>
          <a:ext cx="0" cy="0"/>
          <a:chOff x="0" y="0"/>
          <a:chExt cx="0" cy="0"/>
        </a:xfrm>
      </p:grpSpPr>
      <p:sp>
        <p:nvSpPr>
          <p:cNvPr id="2" name="Нижний колонтитул 1">
            <a:extLst>
              <a:ext uri="{FF2B5EF4-FFF2-40B4-BE49-F238E27FC236}">
                <a16:creationId xmlns="" xmlns:a16="http://schemas.microsoft.com/office/drawing/2014/main" id="{9E22BEBF-9DC5-C9AB-F520-86276059C478}"/>
              </a:ext>
            </a:extLst>
          </p:cNvPr>
          <p:cNvSpPr>
            <a:spLocks noGrp="1"/>
          </p:cNvSpPr>
          <p:nvPr>
            <p:ph type="ftr" sz="quarter" idx="11"/>
          </p:nvPr>
        </p:nvSpPr>
        <p:spPr/>
        <p: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100" b="0" i="0" u="none" strike="noStrike" kern="1200" cap="none" spc="0" normalizeH="0" baseline="0" noProof="0">
                <a:ln>
                  <a:noFill/>
                </a:ln>
                <a:solidFill>
                  <a:srgbClr val="4472C4">
                    <a:lumMod val="60000"/>
                    <a:lumOff val="40000"/>
                  </a:srgbClr>
                </a:solidFill>
                <a:effectLst/>
                <a:uLnTx/>
                <a:uFillTx/>
                <a:latin typeface="Arial Narrow" pitchFamily="34" charset="0"/>
                <a:ea typeface="+mn-ea"/>
                <a:cs typeface="Arial" charset="0"/>
              </a:rPr>
              <a:t>Justice in the context of Russian armed aggression | Rating group</a:t>
            </a:r>
            <a:endParaRPr kumimoji="0" lang="uk-UA" sz="1100" b="0" i="0" u="none" strike="noStrike" kern="1200" cap="none" spc="0" normalizeH="0" baseline="0" noProof="0" dirty="0">
              <a:ln>
                <a:noFill/>
              </a:ln>
              <a:solidFill>
                <a:srgbClr val="4472C4">
                  <a:lumMod val="60000"/>
                  <a:lumOff val="40000"/>
                </a:srgbClr>
              </a:solidFill>
              <a:effectLst/>
              <a:uLnTx/>
              <a:uFillTx/>
              <a:latin typeface="Arial Narrow" pitchFamily="34" charset="0"/>
              <a:ea typeface="+mn-ea"/>
              <a:cs typeface="+mn-cs"/>
            </a:endParaRPr>
          </a:p>
        </p:txBody>
      </p:sp>
      <p:sp>
        <p:nvSpPr>
          <p:cNvPr id="3" name="Номер слайда 2">
            <a:extLst>
              <a:ext uri="{FF2B5EF4-FFF2-40B4-BE49-F238E27FC236}">
                <a16:creationId xmlns="" xmlns:a16="http://schemas.microsoft.com/office/drawing/2014/main" id="{F83D814D-D5EF-D04F-8C33-E9A4A96C27E6}"/>
              </a:ext>
            </a:extLst>
          </p:cNvPr>
          <p:cNvSpPr>
            <a:spLocks noGrp="1"/>
          </p:cNvSpPr>
          <p:nvPr>
            <p:ph type="sldNum" sz="quarter" idx="12"/>
          </p:nvPr>
        </p:nvSpPr>
        <p:spPr/>
        <p:txBody>
          <a:bodyPr/>
          <a:lstStyle/>
          <a:p>
            <a:pPr algn="ctr"/>
            <a:fld id="{A5A59E15-60B0-425D-863E-520DBEEE065D}" type="slidenum">
              <a:rPr lang="ru-RU" smtClean="0"/>
              <a:pPr algn="ctr"/>
              <a:t>21</a:t>
            </a:fld>
            <a:endParaRPr lang="ru-RU" dirty="0"/>
          </a:p>
        </p:txBody>
      </p:sp>
      <p:graphicFrame>
        <p:nvGraphicFramePr>
          <p:cNvPr id="4" name="Диаграмма 10">
            <a:extLst>
              <a:ext uri="{FF2B5EF4-FFF2-40B4-BE49-F238E27FC236}">
                <a16:creationId xmlns="" xmlns:a16="http://schemas.microsoft.com/office/drawing/2014/main" id="{E3162BF9-89B8-8906-323D-0FA0EC570A04}"/>
              </a:ext>
            </a:extLst>
          </p:cNvPr>
          <p:cNvGraphicFramePr/>
          <p:nvPr>
            <p:extLst>
              <p:ext uri="{D42A27DB-BD31-4B8C-83A1-F6EECF244321}">
                <p14:modId xmlns:p14="http://schemas.microsoft.com/office/powerpoint/2010/main" val="141901476"/>
              </p:ext>
            </p:extLst>
          </p:nvPr>
        </p:nvGraphicFramePr>
        <p:xfrm>
          <a:off x="952500" y="407307"/>
          <a:ext cx="10833100" cy="6006193"/>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a:extLst>
              <a:ext uri="{FF2B5EF4-FFF2-40B4-BE49-F238E27FC236}">
                <a16:creationId xmlns="" xmlns:a16="http://schemas.microsoft.com/office/drawing/2014/main" id="{0A93172B-CB5C-086E-5922-CDF17945C60E}"/>
              </a:ext>
            </a:extLst>
          </p:cNvPr>
          <p:cNvSpPr/>
          <p:nvPr/>
        </p:nvSpPr>
        <p:spPr>
          <a:xfrm>
            <a:off x="2311399" y="1235926"/>
            <a:ext cx="8309087" cy="1329474"/>
          </a:xfrm>
          <a:prstGeom prst="rect">
            <a:avLst/>
          </a:prstGeom>
          <a:noFill/>
          <a:ln>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TextBox 5">
            <a:extLst>
              <a:ext uri="{FF2B5EF4-FFF2-40B4-BE49-F238E27FC236}">
                <a16:creationId xmlns="" xmlns:a16="http://schemas.microsoft.com/office/drawing/2014/main" id="{B3F94F02-CA71-2B89-9B29-468BF28A1A4E}"/>
              </a:ext>
            </a:extLst>
          </p:cNvPr>
          <p:cNvSpPr txBox="1"/>
          <p:nvPr/>
        </p:nvSpPr>
        <p:spPr>
          <a:xfrm>
            <a:off x="1493841" y="244791"/>
            <a:ext cx="10434634" cy="923330"/>
          </a:xfrm>
          <a:prstGeom prst="rect">
            <a:avLst/>
          </a:prstGeom>
          <a:noFill/>
        </p:spPr>
        <p:txBody>
          <a:bodyPr wrap="square">
            <a:spAutoFit/>
          </a:bodyPr>
          <a:lstStyle/>
          <a:p>
            <a:pPr algn="ctr">
              <a:defRPr sz="1800" b="1" i="0" u="none" strike="noStrike" kern="1200" baseline="0">
                <a:solidFill>
                  <a:prstClr val="black"/>
                </a:solidFill>
                <a:latin typeface="Arial" pitchFamily="34" charset="0"/>
                <a:ea typeface="+mn-ea"/>
                <a:cs typeface="Arial" pitchFamily="34" charset="0"/>
              </a:defRPr>
            </a:pPr>
            <a:r>
              <a:rPr lang="en-GB" sz="1800" b="1" dirty="0">
                <a:effectLst/>
                <a:latin typeface="Arial Narrow" panose="020B0606020202030204" pitchFamily="34" charset="0"/>
                <a:ea typeface="Arial Narrow" panose="020B0606020202030204" pitchFamily="34" charset="0"/>
                <a:cs typeface="Arial Narrow" panose="020B0606020202030204" pitchFamily="34" charset="0"/>
              </a:rPr>
              <a:t>In your opinion, who should decide on events to honour the memory of victims and participants of the Russian-Ukrainian war?</a:t>
            </a:r>
          </a:p>
          <a:p>
            <a:pPr algn="r">
              <a:defRPr sz="1800" b="1" i="0" u="none" strike="noStrike" kern="1200" baseline="0">
                <a:solidFill>
                  <a:prstClr val="black"/>
                </a:solidFill>
                <a:latin typeface="Arial" pitchFamily="34" charset="0"/>
                <a:ea typeface="+mn-ea"/>
                <a:cs typeface="Arial" pitchFamily="34" charset="0"/>
              </a:defRPr>
            </a:pPr>
            <a:r>
              <a:rPr lang="en-US" sz="1800" b="0" i="1" dirty="0">
                <a:effectLst/>
                <a:latin typeface="Arial Narrow" panose="020B0606020202030204" pitchFamily="34" charset="0"/>
              </a:rPr>
              <a:t>NO MORE THAN 3 ANSWERS</a:t>
            </a:r>
            <a:endParaRPr lang="uk-UA" sz="1800" b="0" i="1" dirty="0">
              <a:effectLst/>
              <a:latin typeface="Arial Narrow" panose="020B0606020202030204" pitchFamily="34" charset="0"/>
            </a:endParaRPr>
          </a:p>
        </p:txBody>
      </p:sp>
    </p:spTree>
    <p:extLst>
      <p:ext uri="{BB962C8B-B14F-4D97-AF65-F5344CB8AC3E}">
        <p14:creationId xmlns:p14="http://schemas.microsoft.com/office/powerpoint/2010/main" val="4054944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CCA049F-D228-6CA0-3C34-1D3DA1F37405}"/>
            </a:ext>
          </a:extLst>
        </p:cNvPr>
        <p:cNvGrpSpPr/>
        <p:nvPr/>
      </p:nvGrpSpPr>
      <p:grpSpPr>
        <a:xfrm>
          <a:off x="0" y="0"/>
          <a:ext cx="0" cy="0"/>
          <a:chOff x="0" y="0"/>
          <a:chExt cx="0" cy="0"/>
        </a:xfrm>
      </p:grpSpPr>
      <p:sp>
        <p:nvSpPr>
          <p:cNvPr id="2" name="Нижний колонтитул 1">
            <a:extLst>
              <a:ext uri="{FF2B5EF4-FFF2-40B4-BE49-F238E27FC236}">
                <a16:creationId xmlns="" xmlns:a16="http://schemas.microsoft.com/office/drawing/2014/main" id="{2A5E058F-0291-94BB-FBF1-6532D88FBE8C}"/>
              </a:ext>
            </a:extLst>
          </p:cNvPr>
          <p:cNvSpPr>
            <a:spLocks noGrp="1"/>
          </p:cNvSpPr>
          <p:nvPr>
            <p:ph type="ftr" sz="quarter" idx="11"/>
          </p:nvPr>
        </p:nvSpPr>
        <p:spPr/>
        <p: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100" b="0" i="0" u="none" strike="noStrike" kern="1200" cap="none" spc="0" normalizeH="0" baseline="0" noProof="0">
                <a:ln>
                  <a:noFill/>
                </a:ln>
                <a:solidFill>
                  <a:srgbClr val="4472C4">
                    <a:lumMod val="60000"/>
                    <a:lumOff val="40000"/>
                  </a:srgbClr>
                </a:solidFill>
                <a:effectLst/>
                <a:uLnTx/>
                <a:uFillTx/>
                <a:latin typeface="Arial Narrow" pitchFamily="34" charset="0"/>
                <a:ea typeface="+mn-ea"/>
                <a:cs typeface="Arial" charset="0"/>
              </a:rPr>
              <a:t>Justice in the context of Russian armed aggression | Rating group</a:t>
            </a:r>
            <a:endParaRPr kumimoji="0" lang="uk-UA" sz="1100" b="0" i="0" u="none" strike="noStrike" kern="1200" cap="none" spc="0" normalizeH="0" baseline="0" noProof="0" dirty="0">
              <a:ln>
                <a:noFill/>
              </a:ln>
              <a:solidFill>
                <a:srgbClr val="4472C4">
                  <a:lumMod val="60000"/>
                  <a:lumOff val="40000"/>
                </a:srgbClr>
              </a:solidFill>
              <a:effectLst/>
              <a:uLnTx/>
              <a:uFillTx/>
              <a:latin typeface="Arial Narrow" pitchFamily="34" charset="0"/>
              <a:ea typeface="+mn-ea"/>
              <a:cs typeface="+mn-cs"/>
            </a:endParaRPr>
          </a:p>
        </p:txBody>
      </p:sp>
      <p:sp>
        <p:nvSpPr>
          <p:cNvPr id="3" name="Номер слайда 2">
            <a:extLst>
              <a:ext uri="{FF2B5EF4-FFF2-40B4-BE49-F238E27FC236}">
                <a16:creationId xmlns="" xmlns:a16="http://schemas.microsoft.com/office/drawing/2014/main" id="{91A29C72-F874-8400-E159-AB7568B7D96D}"/>
              </a:ext>
            </a:extLst>
          </p:cNvPr>
          <p:cNvSpPr>
            <a:spLocks noGrp="1"/>
          </p:cNvSpPr>
          <p:nvPr>
            <p:ph type="sldNum" sz="quarter" idx="12"/>
          </p:nvPr>
        </p:nvSpPr>
        <p:spPr/>
        <p:txBody>
          <a:bodyPr/>
          <a:lstStyle/>
          <a:p>
            <a:pPr algn="ctr"/>
            <a:fld id="{A5A59E15-60B0-425D-863E-520DBEEE065D}" type="slidenum">
              <a:rPr lang="ru-RU" smtClean="0"/>
              <a:pPr algn="ctr"/>
              <a:t>22</a:t>
            </a:fld>
            <a:endParaRPr lang="ru-RU" dirty="0"/>
          </a:p>
        </p:txBody>
      </p:sp>
      <p:graphicFrame>
        <p:nvGraphicFramePr>
          <p:cNvPr id="4" name="Диаграмма 10">
            <a:extLst>
              <a:ext uri="{FF2B5EF4-FFF2-40B4-BE49-F238E27FC236}">
                <a16:creationId xmlns="" xmlns:a16="http://schemas.microsoft.com/office/drawing/2014/main" id="{9A14E568-9791-5BC9-57BC-719512E11D26}"/>
              </a:ext>
            </a:extLst>
          </p:cNvPr>
          <p:cNvGraphicFramePr/>
          <p:nvPr>
            <p:extLst>
              <p:ext uri="{D42A27DB-BD31-4B8C-83A1-F6EECF244321}">
                <p14:modId xmlns:p14="http://schemas.microsoft.com/office/powerpoint/2010/main" val="3213557870"/>
              </p:ext>
            </p:extLst>
          </p:nvPr>
        </p:nvGraphicFramePr>
        <p:xfrm>
          <a:off x="901700" y="407307"/>
          <a:ext cx="12217400" cy="6006193"/>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a:extLst>
              <a:ext uri="{FF2B5EF4-FFF2-40B4-BE49-F238E27FC236}">
                <a16:creationId xmlns="" xmlns:a16="http://schemas.microsoft.com/office/drawing/2014/main" id="{F18BDF9A-8437-7BC9-79F8-90CD9A04C435}"/>
              </a:ext>
            </a:extLst>
          </p:cNvPr>
          <p:cNvSpPr/>
          <p:nvPr/>
        </p:nvSpPr>
        <p:spPr>
          <a:xfrm>
            <a:off x="1947135" y="1235926"/>
            <a:ext cx="9981340" cy="453025"/>
          </a:xfrm>
          <a:prstGeom prst="rect">
            <a:avLst/>
          </a:prstGeom>
          <a:noFill/>
          <a:ln>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TextBox 5">
            <a:extLst>
              <a:ext uri="{FF2B5EF4-FFF2-40B4-BE49-F238E27FC236}">
                <a16:creationId xmlns="" xmlns:a16="http://schemas.microsoft.com/office/drawing/2014/main" id="{45F495B3-FA0A-28D4-AFD1-609AFE03E806}"/>
              </a:ext>
            </a:extLst>
          </p:cNvPr>
          <p:cNvSpPr txBox="1"/>
          <p:nvPr/>
        </p:nvSpPr>
        <p:spPr>
          <a:xfrm>
            <a:off x="1493841" y="244791"/>
            <a:ext cx="10434634" cy="923330"/>
          </a:xfrm>
          <a:prstGeom prst="rect">
            <a:avLst/>
          </a:prstGeom>
          <a:noFill/>
        </p:spPr>
        <p:txBody>
          <a:bodyPr wrap="square">
            <a:spAutoFit/>
          </a:bodyPr>
          <a:lstStyle/>
          <a:p>
            <a:pPr algn="ctr">
              <a:defRPr sz="1800" b="1" i="0" u="none" strike="noStrike" kern="1200" baseline="0">
                <a:solidFill>
                  <a:prstClr val="black"/>
                </a:solidFill>
                <a:latin typeface="Arial" pitchFamily="34" charset="0"/>
                <a:ea typeface="+mn-ea"/>
                <a:cs typeface="Arial" pitchFamily="34" charset="0"/>
              </a:defRPr>
            </a:pPr>
            <a:r>
              <a:rPr lang="en-GB" sz="1800" b="1" dirty="0">
                <a:effectLst/>
                <a:latin typeface="Arial Narrow" panose="020B0606020202030204" pitchFamily="34" charset="0"/>
                <a:ea typeface="Arial Narrow" panose="020B0606020202030204" pitchFamily="34" charset="0"/>
                <a:cs typeface="Arial Narrow" panose="020B0606020202030204" pitchFamily="34" charset="0"/>
              </a:rPr>
              <a:t>What main tasks should the Ukrainian Institute of National Memory focus on during the ongoing Russian-Ukrainian war?</a:t>
            </a:r>
          </a:p>
          <a:p>
            <a:pPr algn="r">
              <a:defRPr sz="1800" b="1" i="0" u="none" strike="noStrike" kern="1200" baseline="0">
                <a:solidFill>
                  <a:prstClr val="black"/>
                </a:solidFill>
                <a:latin typeface="Arial" pitchFamily="34" charset="0"/>
                <a:ea typeface="+mn-ea"/>
                <a:cs typeface="Arial" pitchFamily="34" charset="0"/>
              </a:defRPr>
            </a:pPr>
            <a:r>
              <a:rPr lang="en-US" sz="1800" b="0" i="1" dirty="0">
                <a:effectLst/>
                <a:latin typeface="Arial Narrow" panose="020B0606020202030204" pitchFamily="34" charset="0"/>
              </a:rPr>
              <a:t>NO MORE THAN 3 ANSWERS</a:t>
            </a:r>
            <a:endParaRPr lang="uk-UA" sz="1800" b="0" i="1" dirty="0">
              <a:effectLst/>
              <a:latin typeface="Arial Narrow" panose="020B0606020202030204" pitchFamily="34" charset="0"/>
            </a:endParaRPr>
          </a:p>
        </p:txBody>
      </p:sp>
    </p:spTree>
    <p:extLst>
      <p:ext uri="{BB962C8B-B14F-4D97-AF65-F5344CB8AC3E}">
        <p14:creationId xmlns:p14="http://schemas.microsoft.com/office/powerpoint/2010/main" val="1329571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391703" y="3419856"/>
            <a:ext cx="4799085" cy="497865"/>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7424088" y="3992532"/>
            <a:ext cx="3465146" cy="1384995"/>
          </a:xfrm>
          <a:prstGeom prst="rect">
            <a:avLst/>
          </a:prstGeom>
        </p:spPr>
        <p:txBody>
          <a:bodyPr wrap="square">
            <a:spAutoFit/>
          </a:bodyPr>
          <a:lstStyle/>
          <a:p>
            <a:pPr defTabSz="940118" eaLnBrk="0" fontAlgn="base" hangingPunct="0">
              <a:spcBef>
                <a:spcPct val="0"/>
              </a:spcBef>
              <a:spcAft>
                <a:spcPct val="0"/>
              </a:spcAft>
              <a:defRPr/>
            </a:pPr>
            <a:r>
              <a:rPr lang="en-US" sz="1400" b="1" dirty="0">
                <a:solidFill>
                  <a:prstClr val="black"/>
                </a:solidFill>
                <a:latin typeface="Arial" pitchFamily="34" charset="0"/>
                <a:ea typeface="Times New Roman" pitchFamily="18" charset="0"/>
                <a:cs typeface="Arial" pitchFamily="34" charset="0"/>
              </a:rPr>
              <a:t>Sociological</a:t>
            </a:r>
            <a:r>
              <a:rPr lang="uk-UA" sz="1400" b="1" dirty="0">
                <a:solidFill>
                  <a:prstClr val="black"/>
                </a:solidFill>
                <a:latin typeface="Arial" panose="020B0604020202020204" pitchFamily="34" charset="0"/>
                <a:ea typeface="Times New Roman" pitchFamily="18" charset="0"/>
                <a:cs typeface="Arial" panose="020B0604020202020204" pitchFamily="34" charset="0"/>
              </a:rPr>
              <a:t> </a:t>
            </a:r>
            <a:r>
              <a:rPr lang="en-US" sz="1400" b="1" dirty="0">
                <a:solidFill>
                  <a:prstClr val="black"/>
                </a:solidFill>
                <a:latin typeface="Arial" pitchFamily="34" charset="0"/>
                <a:ea typeface="Times New Roman" pitchFamily="18" charset="0"/>
                <a:cs typeface="Arial" pitchFamily="34" charset="0"/>
              </a:rPr>
              <a:t>group</a:t>
            </a:r>
            <a:r>
              <a:rPr lang="uk-UA" sz="1400" b="1" dirty="0">
                <a:solidFill>
                  <a:prstClr val="black"/>
                </a:solidFill>
                <a:latin typeface="Arial" panose="020B0604020202020204" pitchFamily="34" charset="0"/>
                <a:ea typeface="Times New Roman" pitchFamily="18" charset="0"/>
                <a:cs typeface="Arial" panose="020B0604020202020204" pitchFamily="34" charset="0"/>
              </a:rPr>
              <a:t> «</a:t>
            </a:r>
            <a:r>
              <a:rPr lang="en-US" sz="1400" b="1" dirty="0">
                <a:solidFill>
                  <a:prstClr val="black"/>
                </a:solidFill>
                <a:latin typeface="Arial" pitchFamily="34" charset="0"/>
                <a:ea typeface="Times New Roman" pitchFamily="18" charset="0"/>
                <a:cs typeface="Arial" pitchFamily="34" charset="0"/>
              </a:rPr>
              <a:t>RATING</a:t>
            </a:r>
            <a:r>
              <a:rPr lang="uk-UA" sz="1400" b="1" dirty="0">
                <a:solidFill>
                  <a:prstClr val="black"/>
                </a:solidFill>
                <a:latin typeface="Arial" panose="020B0604020202020204" pitchFamily="34" charset="0"/>
                <a:ea typeface="Times New Roman" pitchFamily="18" charset="0"/>
                <a:cs typeface="Arial" panose="020B0604020202020204" pitchFamily="34" charset="0"/>
              </a:rPr>
              <a:t>»</a:t>
            </a:r>
            <a:endParaRPr lang="uk-UA" sz="1400" dirty="0">
              <a:solidFill>
                <a:prstClr val="black"/>
              </a:solidFill>
              <a:latin typeface="Arial" pitchFamily="34" charset="0"/>
              <a:ea typeface="Times New Roman" pitchFamily="18" charset="0"/>
              <a:cs typeface="Arial" pitchFamily="34" charset="0"/>
            </a:endParaRPr>
          </a:p>
          <a:p>
            <a:pPr defTabSz="940118" eaLnBrk="0" fontAlgn="base" hangingPunct="0">
              <a:spcBef>
                <a:spcPct val="0"/>
              </a:spcBef>
              <a:spcAft>
                <a:spcPct val="0"/>
              </a:spcAft>
              <a:defRPr/>
            </a:pPr>
            <a:r>
              <a:rPr lang="uk-UA" sz="1400" dirty="0">
                <a:solidFill>
                  <a:prstClr val="black"/>
                </a:solidFill>
                <a:latin typeface="Arial" pitchFamily="34" charset="0"/>
                <a:ea typeface="Times New Roman" pitchFamily="18" charset="0"/>
                <a:cs typeface="Arial" pitchFamily="34" charset="0"/>
              </a:rPr>
              <a:t>01010, </a:t>
            </a:r>
            <a:r>
              <a:rPr lang="en-US" sz="1400" dirty="0">
                <a:solidFill>
                  <a:prstClr val="black"/>
                </a:solidFill>
                <a:latin typeface="Arial" pitchFamily="34" charset="0"/>
                <a:ea typeface="Times New Roman" pitchFamily="18" charset="0"/>
                <a:cs typeface="Arial" pitchFamily="34" charset="0"/>
              </a:rPr>
              <a:t>Kyiv</a:t>
            </a:r>
            <a:r>
              <a:rPr lang="uk-UA" sz="1400" dirty="0">
                <a:solidFill>
                  <a:prstClr val="black"/>
                </a:solidFill>
                <a:latin typeface="Arial" pitchFamily="34" charset="0"/>
                <a:ea typeface="Times New Roman" pitchFamily="18" charset="0"/>
                <a:cs typeface="Arial" pitchFamily="34" charset="0"/>
              </a:rPr>
              <a:t>, </a:t>
            </a:r>
            <a:r>
              <a:rPr lang="en-US" sz="1400" dirty="0">
                <a:solidFill>
                  <a:prstClr val="black"/>
                </a:solidFill>
                <a:latin typeface="Arial" pitchFamily="34" charset="0"/>
                <a:ea typeface="Times New Roman" pitchFamily="18" charset="0"/>
                <a:cs typeface="Arial" pitchFamily="34" charset="0"/>
              </a:rPr>
              <a:t>20 </a:t>
            </a:r>
            <a:r>
              <a:rPr lang="en-US" sz="1400" dirty="0" err="1">
                <a:solidFill>
                  <a:prstClr val="black"/>
                </a:solidFill>
                <a:latin typeface="Arial" pitchFamily="34" charset="0"/>
                <a:ea typeface="Times New Roman" pitchFamily="18" charset="0"/>
                <a:cs typeface="Arial" pitchFamily="34" charset="0"/>
              </a:rPr>
              <a:t>Esplanadna</a:t>
            </a:r>
            <a:r>
              <a:rPr lang="uk-UA" sz="1400" dirty="0">
                <a:solidFill>
                  <a:prstClr val="black"/>
                </a:solidFill>
                <a:latin typeface="Arial" pitchFamily="34" charset="0"/>
                <a:ea typeface="Times New Roman" pitchFamily="18" charset="0"/>
                <a:cs typeface="Arial" pitchFamily="34" charset="0"/>
              </a:rPr>
              <a:t> </a:t>
            </a:r>
            <a:r>
              <a:rPr lang="en-US" sz="1400" dirty="0">
                <a:solidFill>
                  <a:prstClr val="black"/>
                </a:solidFill>
                <a:latin typeface="Arial" pitchFamily="34" charset="0"/>
                <a:ea typeface="Times New Roman" pitchFamily="18" charset="0"/>
                <a:cs typeface="Arial" pitchFamily="34" charset="0"/>
              </a:rPr>
              <a:t>Street</a:t>
            </a:r>
            <a:endParaRPr lang="uk-UA" sz="1400" dirty="0">
              <a:solidFill>
                <a:prstClr val="black"/>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u-RU" sz="1400" dirty="0">
                <a:solidFill>
                  <a:prstClr val="black"/>
                </a:solidFill>
                <a:latin typeface="Arial" panose="020B0604020202020204" pitchFamily="34" charset="0"/>
                <a:ea typeface="Times New Roman" pitchFamily="18" charset="0"/>
                <a:cs typeface="Arial" panose="020B0604020202020204" pitchFamily="34" charset="0"/>
              </a:rPr>
              <a:t>+380 (95) 578-68-68</a:t>
            </a:r>
          </a:p>
          <a:p>
            <a:pPr eaLnBrk="0" fontAlgn="base" hangingPunct="0">
              <a:spcBef>
                <a:spcPct val="0"/>
              </a:spcBef>
              <a:spcAft>
                <a:spcPct val="0"/>
              </a:spcAft>
            </a:pPr>
            <a:r>
              <a:rPr lang="ru-RU" sz="1400" dirty="0">
                <a:solidFill>
                  <a:prstClr val="black"/>
                </a:solidFill>
                <a:latin typeface="Arial" panose="020B0604020202020204" pitchFamily="34" charset="0"/>
                <a:ea typeface="Times New Roman" pitchFamily="18" charset="0"/>
                <a:cs typeface="Arial" panose="020B0604020202020204" pitchFamily="34" charset="0"/>
              </a:rPr>
              <a:t>+380 (97) 578-68-68</a:t>
            </a:r>
            <a:endParaRPr kumimoji="0" lang="uk-UA" sz="1400" b="0" i="0" u="none" strike="noStrike" kern="1200" cap="none" spc="0" normalizeH="0" baseline="0" noProof="0" dirty="0">
              <a:ln>
                <a:noFill/>
              </a:ln>
              <a:solidFill>
                <a:prstClr val="black"/>
              </a:solidFill>
              <a:effectLst/>
              <a:uLnTx/>
              <a:uFillTx/>
              <a:latin typeface="Arial" panose="020B0604020202020204" pitchFamily="34" charset="0"/>
              <a:ea typeface="Times New Roman" pitchFamily="18" charset="0"/>
              <a:cs typeface="Arial" panose="020B0604020202020204" pitchFamily="34" charset="0"/>
            </a:endParaRPr>
          </a:p>
          <a:p>
            <a:pPr defTabSz="940118" eaLnBrk="0" fontAlgn="base" hangingPunct="0">
              <a:spcBef>
                <a:spcPct val="0"/>
              </a:spcBef>
              <a:spcAft>
                <a:spcPct val="0"/>
              </a:spcAft>
              <a:defRPr/>
            </a:pPr>
            <a:r>
              <a:rPr lang="uk-UA" sz="1400" dirty="0">
                <a:solidFill>
                  <a:prstClr val="black"/>
                </a:solidFill>
                <a:latin typeface="Arial" panose="020B0604020202020204" pitchFamily="34" charset="0"/>
                <a:ea typeface="Times New Roman" pitchFamily="18" charset="0"/>
                <a:cs typeface="Arial" panose="020B0604020202020204" pitchFamily="34" charset="0"/>
                <a:hlinkClick r:id="rId3"/>
              </a:rPr>
              <a:t>http://ratinggroup.ua/</a:t>
            </a:r>
            <a:endParaRPr lang="uk-UA" sz="1400" dirty="0">
              <a:solidFill>
                <a:prstClr val="black"/>
              </a:solidFill>
              <a:latin typeface="Arial" panose="020B0604020202020204" pitchFamily="34" charset="0"/>
              <a:ea typeface="Times New Roman" pitchFamily="18" charset="0"/>
              <a:cs typeface="Arial" panose="020B0604020202020204" pitchFamily="34" charset="0"/>
              <a:hlinkClick r:id="" action="ppaction://noaction"/>
            </a:endParaRPr>
          </a:p>
          <a:p>
            <a:pPr defTabSz="940118" eaLnBrk="0" fontAlgn="base" hangingPunct="0">
              <a:spcBef>
                <a:spcPct val="0"/>
              </a:spcBef>
              <a:spcAft>
                <a:spcPct val="0"/>
              </a:spcAft>
              <a:defRPr/>
            </a:pPr>
            <a:r>
              <a:rPr lang="uk-UA" sz="1400" dirty="0">
                <a:solidFill>
                  <a:prstClr val="black"/>
                </a:solidFill>
                <a:latin typeface="Arial" panose="020B0604020202020204" pitchFamily="34" charset="0"/>
                <a:ea typeface="Times New Roman" pitchFamily="18" charset="0"/>
                <a:cs typeface="Arial" panose="020B0604020202020204" pitchFamily="34" charset="0"/>
                <a:hlinkClick r:id="" action="ppaction://noaction"/>
              </a:rPr>
              <a:t>info@ratinggroup.ua</a:t>
            </a:r>
            <a:r>
              <a:rPr lang="uk-UA" sz="1400" dirty="0">
                <a:solidFill>
                  <a:prstClr val="black"/>
                </a:solidFill>
                <a:latin typeface="Arial" panose="020B0604020202020204" pitchFamily="34" charset="0"/>
                <a:cs typeface="Arial" panose="020B0604020202020204" pitchFamily="34" charset="0"/>
              </a:rPr>
              <a:t> </a:t>
            </a:r>
          </a:p>
        </p:txBody>
      </p:sp>
      <p:sp>
        <p:nvSpPr>
          <p:cNvPr id="18" name="TextBox 17"/>
          <p:cNvSpPr txBox="1"/>
          <p:nvPr/>
        </p:nvSpPr>
        <p:spPr>
          <a:xfrm>
            <a:off x="7391703" y="3520804"/>
            <a:ext cx="4799085" cy="326884"/>
          </a:xfrm>
          <a:prstGeom prst="rect">
            <a:avLst/>
          </a:prstGeom>
          <a:noFill/>
        </p:spPr>
        <p:txBody>
          <a:bodyPr wrap="square" rtlCol="0">
            <a:spAutoFit/>
          </a:bodyPr>
          <a:lstStyle/>
          <a:p>
            <a:pPr algn="r" defTabSz="940118">
              <a:defRPr/>
            </a:pPr>
            <a:r>
              <a:rPr lang="en-US" sz="1524" b="1" dirty="0">
                <a:solidFill>
                  <a:prstClr val="white"/>
                </a:solidFill>
                <a:latin typeface="Arial Black" pitchFamily="34" charset="0"/>
                <a:cs typeface="Arial" pitchFamily="34" charset="0"/>
              </a:rPr>
              <a:t>CONTACTS</a:t>
            </a:r>
            <a:endParaRPr lang="ru-RU" sz="1524" b="1" dirty="0">
              <a:solidFill>
                <a:prstClr val="white"/>
              </a:solidFill>
              <a:latin typeface="Arial Black" pitchFamily="34" charset="0"/>
              <a:cs typeface="Arial" pitchFamily="34" charset="0"/>
            </a:endParaRPr>
          </a:p>
        </p:txBody>
      </p:sp>
      <p:pic>
        <p:nvPicPr>
          <p:cNvPr id="8" name="Picture 189" descr="C:\Users\Rating\Desktop\tw1.png">
            <a:hlinkClick r:id="rId4"/>
            <a:extLst>
              <a:ext uri="{FF2B5EF4-FFF2-40B4-BE49-F238E27FC236}">
                <a16:creationId xmlns="" xmlns:a16="http://schemas.microsoft.com/office/drawing/2014/main" id="{EE9CD392-F5ED-4695-9220-4A840EB7214A}"/>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83435" y="5402758"/>
            <a:ext cx="458152" cy="4363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90" descr="C:\Users\Rating\Desktop\f1.png">
            <a:hlinkClick r:id="rId6"/>
            <a:extLst>
              <a:ext uri="{FF2B5EF4-FFF2-40B4-BE49-F238E27FC236}">
                <a16:creationId xmlns="" xmlns:a16="http://schemas.microsoft.com/office/drawing/2014/main" id="{66E836BD-6506-4906-9B52-099E0D7926B6}"/>
              </a:ext>
            </a:extLst>
          </p:cNvPr>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24088" y="5402758"/>
            <a:ext cx="445352" cy="420546"/>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a:hlinkClick r:id="rId8"/>
            <a:extLst>
              <a:ext uri="{FF2B5EF4-FFF2-40B4-BE49-F238E27FC236}">
                <a16:creationId xmlns="" xmlns:a16="http://schemas.microsoft.com/office/drawing/2014/main" id="{F8654B56-B5E0-4025-A798-7A1C9D0E66B4}"/>
              </a:ext>
            </a:extLst>
          </p:cNvPr>
          <p:cNvPicPr>
            <a:picLocks noChangeAspect="1"/>
          </p:cNvPicPr>
          <p:nvPr/>
        </p:nvPicPr>
        <p:blipFill>
          <a:blip r:embed="rId9">
            <a:duotone>
              <a:schemeClr val="accent1">
                <a:shade val="45000"/>
                <a:satMod val="135000"/>
              </a:schemeClr>
              <a:prstClr val="white"/>
            </a:duotone>
          </a:blip>
          <a:stretch>
            <a:fillRect/>
          </a:stretch>
        </p:blipFill>
        <p:spPr>
          <a:xfrm>
            <a:off x="7915508" y="5402758"/>
            <a:ext cx="436363" cy="436363"/>
          </a:xfrm>
          <a:prstGeom prst="rect">
            <a:avLst/>
          </a:prstGeom>
        </p:spPr>
      </p:pic>
      <p:pic>
        <p:nvPicPr>
          <p:cNvPr id="11" name="Рисунок 10">
            <a:hlinkClick r:id="rId10"/>
            <a:extLst>
              <a:ext uri="{FF2B5EF4-FFF2-40B4-BE49-F238E27FC236}">
                <a16:creationId xmlns="" xmlns:a16="http://schemas.microsoft.com/office/drawing/2014/main" id="{80D595C9-ACF1-403C-B977-76C02E95CD0F}"/>
              </a:ext>
            </a:extLst>
          </p:cNvPr>
          <p:cNvPicPr>
            <a:picLocks noChangeAspect="1"/>
          </p:cNvPicPr>
          <p:nvPr/>
        </p:nvPicPr>
        <p:blipFill>
          <a:blip r:embed="rId11">
            <a:duotone>
              <a:schemeClr val="accent1">
                <a:shade val="45000"/>
                <a:satMod val="135000"/>
              </a:schemeClr>
              <a:prstClr val="white"/>
            </a:duotone>
          </a:blip>
          <a:stretch>
            <a:fillRect/>
          </a:stretch>
        </p:blipFill>
        <p:spPr>
          <a:xfrm>
            <a:off x="8399534" y="5402758"/>
            <a:ext cx="436363" cy="436363"/>
          </a:xfrm>
          <a:prstGeom prst="rect">
            <a:avLst/>
          </a:prstGeom>
        </p:spPr>
      </p:pic>
      <p:sp>
        <p:nvSpPr>
          <p:cNvPr id="3" name="Slide Number Placeholder 2">
            <a:extLst>
              <a:ext uri="{FF2B5EF4-FFF2-40B4-BE49-F238E27FC236}">
                <a16:creationId xmlns="" xmlns:a16="http://schemas.microsoft.com/office/drawing/2014/main" id="{79919940-CD5A-70F0-788F-79DCE323C361}"/>
              </a:ext>
            </a:extLst>
          </p:cNvPr>
          <p:cNvSpPr>
            <a:spLocks noGrp="1"/>
          </p:cNvSpPr>
          <p:nvPr>
            <p:ph type="sldNum" sz="quarter" idx="12"/>
          </p:nvPr>
        </p:nvSpPr>
        <p:spPr/>
        <p:txBody>
          <a:bodyPr/>
          <a:lstStyle/>
          <a:p>
            <a:pPr algn="ctr"/>
            <a:fld id="{A5A59E15-60B0-425D-863E-520DBEEE065D}" type="slidenum">
              <a:rPr lang="ru-RU" smtClean="0">
                <a:solidFill>
                  <a:prstClr val="black"/>
                </a:solidFill>
              </a:rPr>
              <a:pPr algn="ctr"/>
              <a:t>23</a:t>
            </a:fld>
            <a:endParaRPr lang="ru-RU" dirty="0">
              <a:solidFill>
                <a:prstClr val="black"/>
              </a:solidFill>
            </a:endParaRPr>
          </a:p>
        </p:txBody>
      </p:sp>
    </p:spTree>
    <p:extLst>
      <p:ext uri="{BB962C8B-B14F-4D97-AF65-F5344CB8AC3E}">
        <p14:creationId xmlns:p14="http://schemas.microsoft.com/office/powerpoint/2010/main" val="268631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100" b="0" i="0" u="none" strike="noStrike" kern="1200" cap="none" spc="0" normalizeH="0" baseline="0" noProof="0">
                <a:ln>
                  <a:noFill/>
                </a:ln>
                <a:solidFill>
                  <a:srgbClr val="4472C4">
                    <a:lumMod val="60000"/>
                    <a:lumOff val="40000"/>
                  </a:srgbClr>
                </a:solidFill>
                <a:effectLst/>
                <a:uLnTx/>
                <a:uFillTx/>
                <a:latin typeface="Arial Narrow" pitchFamily="34" charset="0"/>
                <a:ea typeface="+mn-ea"/>
                <a:cs typeface="Arial" charset="0"/>
              </a:rPr>
              <a:t>Justice in the context of Russian armed aggression | Rating group</a:t>
            </a:r>
            <a:endParaRPr kumimoji="0" lang="uk-UA" sz="1100" b="0" i="0" u="none" strike="noStrike" kern="1200" cap="none" spc="0" normalizeH="0" baseline="0" noProof="0" dirty="0">
              <a:ln>
                <a:noFill/>
              </a:ln>
              <a:solidFill>
                <a:srgbClr val="4472C4">
                  <a:lumMod val="60000"/>
                  <a:lumOff val="40000"/>
                </a:srgbClr>
              </a:solidFill>
              <a:effectLst/>
              <a:uLnTx/>
              <a:uFillTx/>
              <a:latin typeface="Arial Narrow" pitchFamily="34" charset="0"/>
              <a:ea typeface="+mn-ea"/>
              <a:cs typeface="+mn-cs"/>
            </a:endParaRPr>
          </a:p>
        </p:txBody>
      </p:sp>
      <p:sp>
        <p:nvSpPr>
          <p:cNvPr id="3" name="Номер слайда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5A59E15-60B0-425D-863E-520DBEEE065D}" type="slidenum">
              <a:rPr kumimoji="0" lang="ru-RU" sz="1200" b="0" i="0" u="none" strike="noStrike" kern="1200" cap="none" spc="0" normalizeH="0" baseline="0" noProof="0" smtClean="0">
                <a:ln>
                  <a:noFill/>
                </a:ln>
                <a:solidFill>
                  <a:srgbClr val="5B9BD5">
                    <a:lumMod val="60000"/>
                    <a:lumOff val="40000"/>
                  </a:srgbClr>
                </a:solidFill>
                <a:effectLst/>
                <a:uLnTx/>
                <a:uFillTx/>
                <a:latin typeface="Arial Narrow" pitchFamily="34" charset="0"/>
                <a:ea typeface="+mn-ea"/>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ru-RU" sz="1200" b="0" i="0" u="none" strike="noStrike" kern="1200" cap="none" spc="0" normalizeH="0" baseline="0" noProof="0" dirty="0">
              <a:ln>
                <a:noFill/>
              </a:ln>
              <a:solidFill>
                <a:srgbClr val="5B9BD5">
                  <a:lumMod val="60000"/>
                  <a:lumOff val="40000"/>
                </a:srgbClr>
              </a:solidFill>
              <a:effectLst/>
              <a:uLnTx/>
              <a:uFillTx/>
              <a:latin typeface="Arial Narrow" pitchFamily="34" charset="0"/>
              <a:ea typeface="+mn-ea"/>
              <a:cs typeface="Arial" charset="0"/>
            </a:endParaRPr>
          </a:p>
        </p:txBody>
      </p:sp>
      <p:sp>
        <p:nvSpPr>
          <p:cNvPr id="7" name="Заголовок 1">
            <a:extLst>
              <a:ext uri="{FF2B5EF4-FFF2-40B4-BE49-F238E27FC236}">
                <a16:creationId xmlns="" xmlns:a16="http://schemas.microsoft.com/office/drawing/2014/main" id="{41A0EC02-C5FE-D53C-F8A6-D40CA906923C}"/>
              </a:ext>
            </a:extLst>
          </p:cNvPr>
          <p:cNvSpPr txBox="1">
            <a:spLocks/>
          </p:cNvSpPr>
          <p:nvPr/>
        </p:nvSpPr>
        <p:spPr>
          <a:xfrm>
            <a:off x="1493838" y="298450"/>
            <a:ext cx="4200525" cy="641350"/>
          </a:xfrm>
          <a:prstGeom prst="rect">
            <a:avLst/>
          </a:prstGeom>
        </p:spPr>
        <p:txBody>
          <a:bodyPr vert="horz" lIns="87033" tIns="43517" rIns="87033" bIns="4351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b="1" dirty="0">
                <a:solidFill>
                  <a:schemeClr val="accent1">
                    <a:lumMod val="75000"/>
                  </a:schemeClr>
                </a:solidFill>
                <a:effectLst>
                  <a:outerShdw blurRad="38100" dist="38100" dir="2700000" algn="tl">
                    <a:srgbClr val="C0C0C0"/>
                  </a:outerShdw>
                </a:effectLst>
                <a:latin typeface="Arial" pitchFamily="34" charset="0"/>
                <a:ea typeface="+mn-ea"/>
                <a:cs typeface="Arial" pitchFamily="34" charset="0"/>
              </a:rPr>
              <a:t>Methodology</a:t>
            </a:r>
            <a:endParaRPr lang="ru-RU" sz="3200" b="1" dirty="0">
              <a:solidFill>
                <a:schemeClr val="accent1">
                  <a:lumMod val="75000"/>
                </a:schemeClr>
              </a:solidFill>
              <a:effectLst>
                <a:outerShdw blurRad="38100" dist="38100" dir="2700000" algn="tl">
                  <a:srgbClr val="C0C0C0"/>
                </a:outerShdw>
              </a:effectLst>
              <a:latin typeface="Arial" pitchFamily="34" charset="0"/>
              <a:ea typeface="+mn-ea"/>
              <a:cs typeface="Arial" pitchFamily="34" charset="0"/>
            </a:endParaRPr>
          </a:p>
        </p:txBody>
      </p:sp>
      <p:sp>
        <p:nvSpPr>
          <p:cNvPr id="8" name="TextBox 7">
            <a:extLst>
              <a:ext uri="{FF2B5EF4-FFF2-40B4-BE49-F238E27FC236}">
                <a16:creationId xmlns="" xmlns:a16="http://schemas.microsoft.com/office/drawing/2014/main" id="{0C6FE2FA-B39B-3CB3-1A01-019B6F502161}"/>
              </a:ext>
            </a:extLst>
          </p:cNvPr>
          <p:cNvSpPr txBox="1"/>
          <p:nvPr/>
        </p:nvSpPr>
        <p:spPr>
          <a:xfrm>
            <a:off x="1385221" y="1289953"/>
            <a:ext cx="5091779" cy="4278094"/>
          </a:xfrm>
          <a:prstGeom prst="rect">
            <a:avLst/>
          </a:prstGeom>
          <a:noFill/>
        </p:spPr>
        <p:txBody>
          <a:bodyPr wrap="square">
            <a:spAutoFit/>
          </a:bodyPr>
          <a:lstStyle/>
          <a:p>
            <a:pPr algn="just"/>
            <a:r>
              <a:rPr lang="en-US" sz="1600" dirty="0">
                <a:latin typeface="Arial Narrow" panose="020B0606020202030204" pitchFamily="34" charset="0"/>
              </a:rPr>
              <a:t>Territorial distribution based on the regions where respondents lived before February 24, 2022</a:t>
            </a:r>
            <a:r>
              <a:rPr lang="uk-UA" sz="1600" b="0" dirty="0">
                <a:effectLst/>
                <a:latin typeface="Arial Narrow" panose="020B0606020202030204" pitchFamily="34" charset="0"/>
              </a:rPr>
              <a:t>:</a:t>
            </a:r>
            <a:r>
              <a:rPr lang="uk-UA" sz="1600" dirty="0">
                <a:latin typeface="Arial Narrow" panose="020B0606020202030204" pitchFamily="34" charset="0"/>
              </a:rPr>
              <a:t> </a:t>
            </a:r>
          </a:p>
          <a:p>
            <a:pPr marL="285750" indent="-285750" algn="just">
              <a:buFont typeface="Arial" panose="020B0604020202020204" pitchFamily="34" charset="0"/>
              <a:buChar char="•"/>
            </a:pPr>
            <a:r>
              <a:rPr lang="pl-PL" sz="1600" b="1" dirty="0">
                <a:latin typeface="Arial Narrow" panose="020B0606020202030204" pitchFamily="34" charset="0"/>
              </a:rPr>
              <a:t>Hostilities zones </a:t>
            </a:r>
            <a:r>
              <a:rPr lang="pl-PL" sz="1600" dirty="0">
                <a:latin typeface="Arial Narrow" panose="020B0606020202030204" pitchFamily="34" charset="0"/>
              </a:rPr>
              <a:t>(partially or fully occupied </a:t>
            </a:r>
            <a:r>
              <a:rPr lang="en-US" sz="1600" dirty="0">
                <a:latin typeface="Arial Narrow" panose="020B0606020202030204" pitchFamily="34" charset="0"/>
              </a:rPr>
              <a:t>oblasts </a:t>
            </a:r>
            <a:r>
              <a:rPr lang="pl-PL" sz="1600" dirty="0">
                <a:latin typeface="Arial Narrow" panose="020B0606020202030204" pitchFamily="34" charset="0"/>
              </a:rPr>
              <a:t>in which active hostilities are taking place): Donetsk, Zaporizhzhya, Luhansk </a:t>
            </a:r>
            <a:r>
              <a:rPr lang="en-US" sz="1600" dirty="0">
                <a:latin typeface="Arial Narrow" panose="020B0606020202030204" pitchFamily="34" charset="0"/>
              </a:rPr>
              <a:t>oblasts</a:t>
            </a:r>
            <a:r>
              <a:rPr lang="pl-PL" sz="1600" dirty="0">
                <a:latin typeface="Arial Narrow" panose="020B0606020202030204" pitchFamily="34" charset="0"/>
              </a:rPr>
              <a:t>. </a:t>
            </a:r>
          </a:p>
          <a:p>
            <a:pPr marL="285750" indent="-285750" algn="just">
              <a:buFont typeface="Arial" panose="020B0604020202020204" pitchFamily="34" charset="0"/>
              <a:buChar char="•"/>
            </a:pPr>
            <a:r>
              <a:rPr lang="pl-PL" sz="1600" b="1" dirty="0">
                <a:latin typeface="Arial Narrow" panose="020B0606020202030204" pitchFamily="34" charset="0"/>
              </a:rPr>
              <a:t>Front-line zones </a:t>
            </a:r>
            <a:r>
              <a:rPr lang="pl-PL" sz="1600" dirty="0">
                <a:latin typeface="Arial Narrow" panose="020B0606020202030204" pitchFamily="34" charset="0"/>
              </a:rPr>
              <a:t>(</a:t>
            </a:r>
            <a:r>
              <a:rPr lang="en-US" sz="1600" dirty="0">
                <a:latin typeface="Arial Narrow" panose="020B0606020202030204" pitchFamily="34" charset="0"/>
              </a:rPr>
              <a:t>oblasts </a:t>
            </a:r>
            <a:r>
              <a:rPr lang="pl-PL" sz="1600" dirty="0">
                <a:latin typeface="Arial Narrow" panose="020B0606020202030204" pitchFamily="34" charset="0"/>
              </a:rPr>
              <a:t>near the hostilities zone, some of which are subject to constant fire): Dnipropetrovsk, Mykolaiv, Odesa </a:t>
            </a:r>
            <a:r>
              <a:rPr lang="en-US" sz="1600" dirty="0">
                <a:latin typeface="Arial Narrow" panose="020B0606020202030204" pitchFamily="34" charset="0"/>
              </a:rPr>
              <a:t>oblasts</a:t>
            </a:r>
            <a:r>
              <a:rPr lang="pl-PL" sz="1600" dirty="0">
                <a:latin typeface="Arial Narrow" panose="020B0606020202030204" pitchFamily="34" charset="0"/>
              </a:rPr>
              <a:t>.</a:t>
            </a:r>
          </a:p>
          <a:p>
            <a:pPr marL="285750" indent="-285750" algn="just">
              <a:buFont typeface="Arial" panose="020B0604020202020204" pitchFamily="34" charset="0"/>
              <a:buChar char="•"/>
            </a:pPr>
            <a:r>
              <a:rPr lang="pl-PL" sz="1600" b="1" dirty="0">
                <a:latin typeface="Arial Narrow" panose="020B0606020202030204" pitchFamily="34" charset="0"/>
              </a:rPr>
              <a:t>De-occupied zones </a:t>
            </a:r>
            <a:r>
              <a:rPr lang="pl-PL" sz="1600" dirty="0">
                <a:latin typeface="Arial Narrow" panose="020B0606020202030204" pitchFamily="34" charset="0"/>
              </a:rPr>
              <a:t>(regions that were partially occupied): Kyiv, Sumy, Chernihiv, Kharkiv, Kherson </a:t>
            </a:r>
            <a:r>
              <a:rPr lang="en-US" sz="1600" dirty="0">
                <a:latin typeface="Arial Narrow" panose="020B0606020202030204" pitchFamily="34" charset="0"/>
              </a:rPr>
              <a:t>oblasts</a:t>
            </a:r>
            <a:r>
              <a:rPr lang="pl-PL" sz="1600" dirty="0">
                <a:latin typeface="Arial Narrow" panose="020B0606020202030204" pitchFamily="34" charset="0"/>
              </a:rPr>
              <a:t>.</a:t>
            </a:r>
          </a:p>
          <a:p>
            <a:pPr marL="285750" indent="-285750" algn="just">
              <a:buFont typeface="Arial" panose="020B0604020202020204" pitchFamily="34" charset="0"/>
              <a:buChar char="•"/>
            </a:pPr>
            <a:r>
              <a:rPr lang="pl-PL" sz="1600" b="1" dirty="0">
                <a:latin typeface="Arial Narrow" panose="020B0606020202030204" pitchFamily="34" charset="0"/>
              </a:rPr>
              <a:t>West and Center </a:t>
            </a:r>
            <a:r>
              <a:rPr lang="pl-PL" sz="1600" dirty="0">
                <a:latin typeface="Arial Narrow" panose="020B0606020202030204" pitchFamily="34" charset="0"/>
              </a:rPr>
              <a:t>(</a:t>
            </a:r>
            <a:r>
              <a:rPr lang="en-US" sz="1600" dirty="0">
                <a:latin typeface="Arial Narrow" panose="020B0606020202030204" pitchFamily="34" charset="0"/>
              </a:rPr>
              <a:t>oblasts </a:t>
            </a:r>
            <a:r>
              <a:rPr lang="pl-PL" sz="1600" dirty="0">
                <a:latin typeface="Arial Narrow" panose="020B0606020202030204" pitchFamily="34" charset="0"/>
              </a:rPr>
              <a:t>that were not occupied (absolutely or almost): Vinnytsia, Volyn, Zhytomyr, Zakarpattia, Ivano-Frankivsk, Kirovohrad, Lviv, Poltava, Rivne, Ternopil, Khmelnytsky, Chernivtsi, Cherkasy </a:t>
            </a:r>
            <a:r>
              <a:rPr lang="en-US" sz="1600" dirty="0">
                <a:latin typeface="Arial Narrow" panose="020B0606020202030204" pitchFamily="34" charset="0"/>
              </a:rPr>
              <a:t>oblasts</a:t>
            </a:r>
            <a:r>
              <a:rPr lang="pl-PL" sz="1600" dirty="0">
                <a:latin typeface="Arial Narrow" panose="020B0606020202030204" pitchFamily="34" charset="0"/>
              </a:rPr>
              <a:t>.</a:t>
            </a:r>
          </a:p>
          <a:p>
            <a:pPr marL="285750" indent="-285750" algn="just">
              <a:buFont typeface="Arial" panose="020B0604020202020204" pitchFamily="34" charset="0"/>
              <a:buChar char="•"/>
            </a:pPr>
            <a:r>
              <a:rPr lang="pl-PL" sz="1600" b="1" dirty="0">
                <a:latin typeface="Arial Narrow" panose="020B0606020202030204" pitchFamily="34" charset="0"/>
              </a:rPr>
              <a:t>Kyiv </a:t>
            </a:r>
            <a:r>
              <a:rPr lang="en-US" sz="1600" b="1" dirty="0">
                <a:latin typeface="Arial Narrow" panose="020B0606020202030204" pitchFamily="34" charset="0"/>
              </a:rPr>
              <a:t>city </a:t>
            </a:r>
            <a:r>
              <a:rPr lang="en-US" sz="1600" dirty="0">
                <a:latin typeface="Arial Narrow" panose="020B0606020202030204" pitchFamily="34" charset="0"/>
              </a:rPr>
              <a:t>designated as separate group due to proximity to military activities until April 2022 and a high level of internal migration. </a:t>
            </a:r>
          </a:p>
        </p:txBody>
      </p:sp>
      <p:pic>
        <p:nvPicPr>
          <p:cNvPr id="9" name="Picture 10">
            <a:extLst>
              <a:ext uri="{FF2B5EF4-FFF2-40B4-BE49-F238E27FC236}">
                <a16:creationId xmlns="" xmlns:a16="http://schemas.microsoft.com/office/drawing/2014/main" id="{B715F198-EBAA-43DD-A578-710D16E19A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4892" y="1684423"/>
            <a:ext cx="4426812" cy="2982968"/>
          </a:xfrm>
          <a:prstGeom prst="rect">
            <a:avLst/>
          </a:prstGeom>
        </p:spPr>
      </p:pic>
      <p:sp>
        <p:nvSpPr>
          <p:cNvPr id="11" name="Rectangle 6">
            <a:extLst>
              <a:ext uri="{FF2B5EF4-FFF2-40B4-BE49-F238E27FC236}">
                <a16:creationId xmlns="" xmlns:a16="http://schemas.microsoft.com/office/drawing/2014/main" id="{FE5D74C1-EA60-78F2-D1AD-9D3B3F2EA27D}"/>
              </a:ext>
            </a:extLst>
          </p:cNvPr>
          <p:cNvSpPr txBox="1">
            <a:spLocks noChangeArrowheads="1"/>
          </p:cNvSpPr>
          <p:nvPr/>
        </p:nvSpPr>
        <p:spPr bwMode="auto">
          <a:xfrm>
            <a:off x="6901727" y="3734379"/>
            <a:ext cx="2013710" cy="394470"/>
          </a:xfrm>
          <a:prstGeom prst="rect">
            <a:avLst/>
          </a:prstGeom>
          <a:noFill/>
          <a:ln w="9525">
            <a:noFill/>
            <a:miter lim="800000"/>
            <a:headEnd/>
            <a:tailEnd/>
          </a:ln>
        </p:spPr>
        <p:txBody>
          <a:bodyPr lIns="93924" tIns="46962" rIns="93924" bIns="46962"/>
          <a:lstStyle/>
          <a:p>
            <a:pPr defTabSz="940118">
              <a:spcBef>
                <a:spcPts val="190"/>
              </a:spcBef>
              <a:spcAft>
                <a:spcPts val="190"/>
              </a:spcAft>
              <a:defRPr/>
            </a:pPr>
            <a:r>
              <a:rPr lang="en-US" sz="1600" b="1" dirty="0">
                <a:solidFill>
                  <a:prstClr val="black"/>
                </a:solidFill>
                <a:latin typeface="Arial Narrow" pitchFamily="34" charset="0"/>
                <a:cs typeface="Arial" pitchFamily="34" charset="0"/>
              </a:rPr>
              <a:t>MACROREGIONES</a:t>
            </a:r>
            <a:r>
              <a:rPr lang="uk-UA" sz="1600" b="1" dirty="0">
                <a:solidFill>
                  <a:prstClr val="black"/>
                </a:solidFill>
                <a:latin typeface="Arial Narrow" pitchFamily="34" charset="0"/>
                <a:cs typeface="Arial" pitchFamily="34" charset="0"/>
              </a:rPr>
              <a:t>: </a:t>
            </a:r>
          </a:p>
        </p:txBody>
      </p:sp>
    </p:spTree>
    <p:extLst>
      <p:ext uri="{BB962C8B-B14F-4D97-AF65-F5344CB8AC3E}">
        <p14:creationId xmlns:p14="http://schemas.microsoft.com/office/powerpoint/2010/main" val="2036211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 xmlns:a16="http://schemas.microsoft.com/office/drawing/2014/main" id="{B9788F61-007D-C5D5-9263-95958A23BB46}"/>
              </a:ext>
            </a:extLst>
          </p:cNvPr>
          <p:cNvSpPr txBox="1">
            <a:spLocks/>
          </p:cNvSpPr>
          <p:nvPr/>
        </p:nvSpPr>
        <p:spPr>
          <a:xfrm>
            <a:off x="0" y="4109878"/>
            <a:ext cx="12192000" cy="642942"/>
          </a:xfrm>
          <a:prstGeom prst="rect">
            <a:avLst/>
          </a:prstGeom>
          <a:noFill/>
          <a:effectLst>
            <a:outerShdw blurRad="50800" dist="50800" dir="5400000" algn="ctr" rotWithShape="0">
              <a:schemeClr val="bg1"/>
            </a:outerShdw>
          </a:effectLst>
        </p:spPr>
        <p:txBody>
          <a:bodyPr vert="horz" lIns="94044" tIns="47022" rIns="94044" bIns="47022" rtlCol="0" anchor="ctr">
            <a:noAutofit/>
          </a:bodyPr>
          <a:lstStyle>
            <a:lvl1pPr algn="ctr" defTabSz="987461" rtl="0" eaLnBrk="1" latinLnBrk="0" hangingPunct="1">
              <a:spcBef>
                <a:spcPct val="0"/>
              </a:spcBef>
              <a:buNone/>
              <a:defRPr sz="4800" kern="1200">
                <a:solidFill>
                  <a:schemeClr val="tx1"/>
                </a:solidFill>
                <a:latin typeface="+mj-lt"/>
                <a:ea typeface="+mj-ea"/>
                <a:cs typeface="+mj-cs"/>
              </a:defRPr>
            </a:lvl1pPr>
          </a:lstStyle>
          <a:p>
            <a:pPr defTabSz="940458">
              <a:tabLst>
                <a:tab pos="1625331" algn="l"/>
              </a:tabLst>
              <a:defRPr/>
            </a:pPr>
            <a:r>
              <a:rPr lang="en-US" sz="3600" dirty="0">
                <a:solidFill>
                  <a:schemeClr val="accent5">
                    <a:lumMod val="75000"/>
                  </a:schemeClr>
                </a:solidFill>
                <a:latin typeface="Impact" pitchFamily="34" charset="0"/>
                <a:cs typeface="Arial" charset="0"/>
              </a:rPr>
              <a:t>Losses caused by the war</a:t>
            </a:r>
          </a:p>
        </p:txBody>
      </p:sp>
      <p:cxnSp>
        <p:nvCxnSpPr>
          <p:cNvPr id="5" name="Прямая соединительная линия 4">
            <a:extLst>
              <a:ext uri="{FF2B5EF4-FFF2-40B4-BE49-F238E27FC236}">
                <a16:creationId xmlns="" xmlns:a16="http://schemas.microsoft.com/office/drawing/2014/main" id="{33A55B9A-482E-92F0-D8AC-664D5E1959FE}"/>
              </a:ext>
            </a:extLst>
          </p:cNvPr>
          <p:cNvCxnSpPr>
            <a:cxnSpLocks/>
          </p:cNvCxnSpPr>
          <p:nvPr/>
        </p:nvCxnSpPr>
        <p:spPr>
          <a:xfrm flipH="1">
            <a:off x="2996503" y="5068768"/>
            <a:ext cx="6198993"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 name="Місце для номера слайда 2">
            <a:extLst>
              <a:ext uri="{FF2B5EF4-FFF2-40B4-BE49-F238E27FC236}">
                <a16:creationId xmlns="" xmlns:a16="http://schemas.microsoft.com/office/drawing/2014/main" id="{2EA42875-D8B7-633E-4FC8-FFA2DE21EDCC}"/>
              </a:ext>
            </a:extLst>
          </p:cNvPr>
          <p:cNvSpPr>
            <a:spLocks noGrp="1"/>
          </p:cNvSpPr>
          <p:nvPr>
            <p:ph type="sldNum" sz="quarter" idx="12"/>
          </p:nvPr>
        </p:nvSpPr>
        <p:spPr/>
        <p:txBody>
          <a:bodyPr/>
          <a:lstStyle/>
          <a:p>
            <a:fld id="{AEED3DA5-99E4-4008-84AF-09D426876E8C}" type="slidenum">
              <a:rPr lang="ru-RU" smtClean="0"/>
              <a:t>4</a:t>
            </a:fld>
            <a:endParaRPr lang="ru-RU"/>
          </a:p>
        </p:txBody>
      </p:sp>
    </p:spTree>
    <p:extLst>
      <p:ext uri="{BB962C8B-B14F-4D97-AF65-F5344CB8AC3E}">
        <p14:creationId xmlns:p14="http://schemas.microsoft.com/office/powerpoint/2010/main" val="4201881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lnSpc>
                <a:spcPts val="2000"/>
              </a:lnSpc>
            </a:pPr>
            <a:r>
              <a:rPr lang="en-US">
                <a:cs typeface="Arial" charset="0"/>
              </a:rPr>
              <a:t>Justice in the context of Russian armed aggression | Rating group</a:t>
            </a:r>
            <a:endParaRPr lang="uk-UA" dirty="0"/>
          </a:p>
        </p:txBody>
      </p:sp>
      <p:sp>
        <p:nvSpPr>
          <p:cNvPr id="3" name="Номер слайда 2"/>
          <p:cNvSpPr>
            <a:spLocks noGrp="1"/>
          </p:cNvSpPr>
          <p:nvPr>
            <p:ph type="sldNum" sz="quarter" idx="12"/>
          </p:nvPr>
        </p:nvSpPr>
        <p:spPr/>
        <p:txBody>
          <a:bodyPr/>
          <a:lstStyle/>
          <a:p>
            <a:pPr algn="ctr"/>
            <a:fld id="{A5A59E15-60B0-425D-863E-520DBEEE065D}" type="slidenum">
              <a:rPr lang="ru-RU" smtClean="0"/>
              <a:pPr algn="ctr"/>
              <a:t>5</a:t>
            </a:fld>
            <a:endParaRPr lang="ru-RU" dirty="0"/>
          </a:p>
        </p:txBody>
      </p:sp>
      <p:graphicFrame>
        <p:nvGraphicFramePr>
          <p:cNvPr id="4" name="Диаграмма 3">
            <a:extLst>
              <a:ext uri="{FF2B5EF4-FFF2-40B4-BE49-F238E27FC236}">
                <a16:creationId xmlns="" xmlns:a16="http://schemas.microsoft.com/office/drawing/2014/main" id="{2C08C7AD-5914-472A-808E-DA2001E754E3}"/>
              </a:ext>
            </a:extLst>
          </p:cNvPr>
          <p:cNvGraphicFramePr/>
          <p:nvPr>
            <p:extLst>
              <p:ext uri="{D42A27DB-BD31-4B8C-83A1-F6EECF244321}">
                <p14:modId xmlns:p14="http://schemas.microsoft.com/office/powerpoint/2010/main" val="3274707505"/>
              </p:ext>
            </p:extLst>
          </p:nvPr>
        </p:nvGraphicFramePr>
        <p:xfrm>
          <a:off x="1143000" y="919163"/>
          <a:ext cx="10566400" cy="5578476"/>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1">
            <a:extLst>
              <a:ext uri="{FF2B5EF4-FFF2-40B4-BE49-F238E27FC236}">
                <a16:creationId xmlns="" xmlns:a16="http://schemas.microsoft.com/office/drawing/2014/main" id="{565A52E0-CCF6-B639-04EA-FF37A09A6E59}"/>
              </a:ext>
            </a:extLst>
          </p:cNvPr>
          <p:cNvSpPr/>
          <p:nvPr/>
        </p:nvSpPr>
        <p:spPr>
          <a:xfrm>
            <a:off x="1979655" y="939800"/>
            <a:ext cx="8768930" cy="790233"/>
          </a:xfrm>
          <a:prstGeom prst="rect">
            <a:avLst/>
          </a:prstGeom>
          <a:noFill/>
          <a:ln w="95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ru-RU"/>
          </a:p>
        </p:txBody>
      </p:sp>
      <p:cxnSp>
        <p:nvCxnSpPr>
          <p:cNvPr id="8" name="Прямая со стрелкой 7">
            <a:extLst>
              <a:ext uri="{FF2B5EF4-FFF2-40B4-BE49-F238E27FC236}">
                <a16:creationId xmlns="" xmlns:a16="http://schemas.microsoft.com/office/drawing/2014/main" id="{A4F93D25-7BEB-53BB-8427-B580F9D523FC}"/>
              </a:ext>
            </a:extLst>
          </p:cNvPr>
          <p:cNvCxnSpPr/>
          <p:nvPr/>
        </p:nvCxnSpPr>
        <p:spPr>
          <a:xfrm>
            <a:off x="7251700" y="1828800"/>
            <a:ext cx="596900" cy="304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a:extLst>
              <a:ext uri="{FF2B5EF4-FFF2-40B4-BE49-F238E27FC236}">
                <a16:creationId xmlns="" xmlns:a16="http://schemas.microsoft.com/office/drawing/2014/main" id="{BA75A1EF-6D76-C2AC-0CAE-E292D0F5C621}"/>
              </a:ext>
            </a:extLst>
          </p:cNvPr>
          <p:cNvCxnSpPr>
            <a:cxnSpLocks/>
          </p:cNvCxnSpPr>
          <p:nvPr/>
        </p:nvCxnSpPr>
        <p:spPr>
          <a:xfrm flipV="1">
            <a:off x="6972300" y="2654300"/>
            <a:ext cx="482600" cy="3248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a:extLst>
              <a:ext uri="{FF2B5EF4-FFF2-40B4-BE49-F238E27FC236}">
                <a16:creationId xmlns="" xmlns:a16="http://schemas.microsoft.com/office/drawing/2014/main" id="{67426345-44C6-F0A0-F5F2-68E6C64AC02A}"/>
              </a:ext>
            </a:extLst>
          </p:cNvPr>
          <p:cNvCxnSpPr/>
          <p:nvPr/>
        </p:nvCxnSpPr>
        <p:spPr>
          <a:xfrm>
            <a:off x="6915150" y="3124200"/>
            <a:ext cx="596900" cy="304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Заголовок 1">
            <a:extLst>
              <a:ext uri="{FF2B5EF4-FFF2-40B4-BE49-F238E27FC236}">
                <a16:creationId xmlns="" xmlns:a16="http://schemas.microsoft.com/office/drawing/2014/main" id="{3298BB38-1364-8708-36AF-DB63A08896FB}"/>
              </a:ext>
            </a:extLst>
          </p:cNvPr>
          <p:cNvSpPr txBox="1">
            <a:spLocks/>
          </p:cNvSpPr>
          <p:nvPr/>
        </p:nvSpPr>
        <p:spPr>
          <a:xfrm>
            <a:off x="946485" y="237507"/>
            <a:ext cx="10331116" cy="681656"/>
          </a:xfrm>
          <a:prstGeom prst="rect">
            <a:avLst/>
          </a:prstGeom>
        </p:spPr>
        <p:txBody>
          <a:bodyPr lIns="94010" tIns="47005" rIns="94010" bIns="47005" anchor="ctr">
            <a:noAutofit/>
          </a:bodyPr>
          <a:lstStyle>
            <a:lvl1pPr algn="ctr" defTabSz="986985" rtl="0" eaLnBrk="1" latinLnBrk="0" hangingPunct="1">
              <a:spcBef>
                <a:spcPct val="0"/>
              </a:spcBef>
              <a:buNone/>
              <a:defRPr sz="4800" kern="1200">
                <a:solidFill>
                  <a:schemeClr val="tx1"/>
                </a:solidFill>
                <a:latin typeface="+mj-lt"/>
                <a:ea typeface="+mj-ea"/>
                <a:cs typeface="+mj-cs"/>
              </a:defRPr>
            </a:lvl1pPr>
          </a:lstStyle>
          <a:p>
            <a:r>
              <a:rPr lang="en-GB" sz="1800" b="1" dirty="0">
                <a:effectLst/>
                <a:latin typeface="Arial Narrow" panose="020B0606020202030204" pitchFamily="34" charset="0"/>
                <a:ea typeface="PMingLiU" panose="02020500000000000000" pitchFamily="18" charset="-120"/>
                <a:cs typeface="Arial" panose="020B0604020202020204" pitchFamily="34" charset="0"/>
              </a:rPr>
              <a:t>What losses have you suffered because of the war? </a:t>
            </a:r>
            <a:endParaRPr lang="ru-RU" sz="1900" dirty="0">
              <a:latin typeface="Arial Narrow" panose="020B0606020202030204" pitchFamily="34" charset="0"/>
            </a:endParaRPr>
          </a:p>
        </p:txBody>
      </p:sp>
      <p:sp>
        <p:nvSpPr>
          <p:cNvPr id="11" name="Rectangle 4">
            <a:extLst>
              <a:ext uri="{FF2B5EF4-FFF2-40B4-BE49-F238E27FC236}">
                <a16:creationId xmlns="" xmlns:a16="http://schemas.microsoft.com/office/drawing/2014/main" id="{E4DE562E-878C-02B7-A840-E3A2AD6BD4F0}"/>
              </a:ext>
            </a:extLst>
          </p:cNvPr>
          <p:cNvSpPr txBox="1">
            <a:spLocks noChangeArrowheads="1"/>
          </p:cNvSpPr>
          <p:nvPr/>
        </p:nvSpPr>
        <p:spPr>
          <a:xfrm>
            <a:off x="9522068" y="529582"/>
            <a:ext cx="2359793" cy="518795"/>
          </a:xfrm>
          <a:prstGeom prst="rect">
            <a:avLst/>
          </a:prstGeom>
        </p:spPr>
        <p:txBody>
          <a:bodyPr lIns="98710" tIns="49355" rIns="98710" bIns="49355" anchor="ctr">
            <a:noAutofit/>
          </a:bodyPr>
          <a:lstStyle>
            <a:defPPr>
              <a:defRPr lang="uk-UA"/>
            </a:defPPr>
            <a:lvl1pPr>
              <a:defRPr sz="1800" b="1">
                <a:latin typeface="Arial Narrow" pitchFamily="34" charset="0"/>
                <a:cs typeface="Arial" pitchFamily="34" charset="0"/>
              </a:defRPr>
            </a:lvl1pPr>
          </a:lstStyle>
          <a:p>
            <a:pPr algn="ctr" defTabSz="987461"/>
            <a:r>
              <a:rPr lang="en-US" sz="1600" b="0" i="1" dirty="0">
                <a:solidFill>
                  <a:prstClr val="black"/>
                </a:solidFill>
              </a:rPr>
              <a:t>SEVERAL ANSWERS</a:t>
            </a:r>
            <a:endParaRPr lang="uk-UA" sz="1600" b="0" i="1" dirty="0">
              <a:solidFill>
                <a:prstClr val="black"/>
              </a:solidFill>
            </a:endParaRPr>
          </a:p>
        </p:txBody>
      </p:sp>
    </p:spTree>
    <p:extLst>
      <p:ext uri="{BB962C8B-B14F-4D97-AF65-F5344CB8AC3E}">
        <p14:creationId xmlns:p14="http://schemas.microsoft.com/office/powerpoint/2010/main" val="2999216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BB174BB-4704-76F2-0800-937600CF8484}"/>
            </a:ext>
          </a:extLst>
        </p:cNvPr>
        <p:cNvGrpSpPr/>
        <p:nvPr/>
      </p:nvGrpSpPr>
      <p:grpSpPr>
        <a:xfrm>
          <a:off x="0" y="0"/>
          <a:ext cx="0" cy="0"/>
          <a:chOff x="0" y="0"/>
          <a:chExt cx="0" cy="0"/>
        </a:xfrm>
      </p:grpSpPr>
      <p:sp>
        <p:nvSpPr>
          <p:cNvPr id="4" name="Заголовок 1">
            <a:extLst>
              <a:ext uri="{FF2B5EF4-FFF2-40B4-BE49-F238E27FC236}">
                <a16:creationId xmlns="" xmlns:a16="http://schemas.microsoft.com/office/drawing/2014/main" id="{844B9AB2-768D-F7BC-23D9-A8279794679B}"/>
              </a:ext>
            </a:extLst>
          </p:cNvPr>
          <p:cNvSpPr txBox="1">
            <a:spLocks/>
          </p:cNvSpPr>
          <p:nvPr/>
        </p:nvSpPr>
        <p:spPr>
          <a:xfrm>
            <a:off x="0" y="4109878"/>
            <a:ext cx="12192000" cy="642942"/>
          </a:xfrm>
          <a:prstGeom prst="rect">
            <a:avLst/>
          </a:prstGeom>
          <a:noFill/>
          <a:effectLst>
            <a:outerShdw blurRad="50800" dist="50800" dir="5400000" algn="ctr" rotWithShape="0">
              <a:schemeClr val="bg1"/>
            </a:outerShdw>
          </a:effectLst>
        </p:spPr>
        <p:txBody>
          <a:bodyPr vert="horz" lIns="94044" tIns="47022" rIns="94044" bIns="47022" rtlCol="0" anchor="ctr">
            <a:noAutofit/>
          </a:bodyPr>
          <a:lstStyle>
            <a:lvl1pPr algn="ctr" defTabSz="987461" rtl="0" eaLnBrk="1" latinLnBrk="0" hangingPunct="1">
              <a:spcBef>
                <a:spcPct val="0"/>
              </a:spcBef>
              <a:buNone/>
              <a:defRPr sz="4800" kern="1200">
                <a:solidFill>
                  <a:schemeClr val="tx1"/>
                </a:solidFill>
                <a:latin typeface="+mj-lt"/>
                <a:ea typeface="+mj-ea"/>
                <a:cs typeface="+mj-cs"/>
              </a:defRPr>
            </a:lvl1pPr>
          </a:lstStyle>
          <a:p>
            <a:pPr defTabSz="940458">
              <a:tabLst>
                <a:tab pos="1625331" algn="l"/>
              </a:tabLst>
              <a:defRPr/>
            </a:pPr>
            <a:r>
              <a:rPr lang="en-US" sz="3600" dirty="0">
                <a:solidFill>
                  <a:schemeClr val="accent5">
                    <a:lumMod val="75000"/>
                  </a:schemeClr>
                </a:solidFill>
                <a:latin typeface="Impact" pitchFamily="34" charset="0"/>
                <a:cs typeface="Arial" charset="0"/>
              </a:rPr>
              <a:t>Attitude towards lustration</a:t>
            </a:r>
            <a:endParaRPr lang="uk-UA" sz="3600" dirty="0">
              <a:solidFill>
                <a:schemeClr val="accent5">
                  <a:lumMod val="75000"/>
                </a:schemeClr>
              </a:solidFill>
              <a:latin typeface="Impact" pitchFamily="34" charset="0"/>
              <a:cs typeface="Arial" charset="0"/>
            </a:endParaRPr>
          </a:p>
        </p:txBody>
      </p:sp>
      <p:cxnSp>
        <p:nvCxnSpPr>
          <p:cNvPr id="2" name="Прямая соединительная линия 1">
            <a:extLst>
              <a:ext uri="{FF2B5EF4-FFF2-40B4-BE49-F238E27FC236}">
                <a16:creationId xmlns="" xmlns:a16="http://schemas.microsoft.com/office/drawing/2014/main" id="{0A9B3899-EF6C-74E0-198A-7836BE5133A2}"/>
              </a:ext>
            </a:extLst>
          </p:cNvPr>
          <p:cNvCxnSpPr>
            <a:cxnSpLocks/>
          </p:cNvCxnSpPr>
          <p:nvPr/>
        </p:nvCxnSpPr>
        <p:spPr>
          <a:xfrm flipH="1">
            <a:off x="2996503" y="5068768"/>
            <a:ext cx="6198993"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5" name="Місце для номера слайда 4">
            <a:extLst>
              <a:ext uri="{FF2B5EF4-FFF2-40B4-BE49-F238E27FC236}">
                <a16:creationId xmlns="" xmlns:a16="http://schemas.microsoft.com/office/drawing/2014/main" id="{D561EAA7-FB92-5F12-1725-7F46854A3244}"/>
              </a:ext>
            </a:extLst>
          </p:cNvPr>
          <p:cNvSpPr>
            <a:spLocks noGrp="1"/>
          </p:cNvSpPr>
          <p:nvPr>
            <p:ph type="sldNum" sz="quarter" idx="12"/>
          </p:nvPr>
        </p:nvSpPr>
        <p:spPr/>
        <p:txBody>
          <a:bodyPr/>
          <a:lstStyle/>
          <a:p>
            <a:fld id="{AEED3DA5-99E4-4008-84AF-09D426876E8C}" type="slidenum">
              <a:rPr lang="ru-RU" smtClean="0"/>
              <a:t>6</a:t>
            </a:fld>
            <a:endParaRPr lang="ru-RU"/>
          </a:p>
        </p:txBody>
      </p:sp>
    </p:spTree>
    <p:extLst>
      <p:ext uri="{BB962C8B-B14F-4D97-AF65-F5344CB8AC3E}">
        <p14:creationId xmlns:p14="http://schemas.microsoft.com/office/powerpoint/2010/main" val="3216464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1D9A831-7CDA-8BE8-8CB0-8B910AEE6B25}"/>
            </a:ext>
          </a:extLst>
        </p:cNvPr>
        <p:cNvGrpSpPr/>
        <p:nvPr/>
      </p:nvGrpSpPr>
      <p:grpSpPr>
        <a:xfrm>
          <a:off x="0" y="0"/>
          <a:ext cx="0" cy="0"/>
          <a:chOff x="0" y="0"/>
          <a:chExt cx="0" cy="0"/>
        </a:xfrm>
      </p:grpSpPr>
      <p:sp>
        <p:nvSpPr>
          <p:cNvPr id="2" name="Нижний колонтитул 1">
            <a:extLst>
              <a:ext uri="{FF2B5EF4-FFF2-40B4-BE49-F238E27FC236}">
                <a16:creationId xmlns="" xmlns:a16="http://schemas.microsoft.com/office/drawing/2014/main" id="{1B5B8B07-4137-215C-1531-9EFAE0358E55}"/>
              </a:ext>
            </a:extLst>
          </p:cNvPr>
          <p:cNvSpPr>
            <a:spLocks noGrp="1"/>
          </p:cNvSpPr>
          <p:nvPr>
            <p:ph type="ftr" sz="quarter" idx="11"/>
          </p:nvPr>
        </p:nvSpPr>
        <p:spPr/>
        <p: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100" b="0" i="0" u="none" strike="noStrike" kern="1200" cap="none" spc="0" normalizeH="0" baseline="0" noProof="0">
                <a:ln>
                  <a:noFill/>
                </a:ln>
                <a:solidFill>
                  <a:srgbClr val="4472C4">
                    <a:lumMod val="60000"/>
                    <a:lumOff val="40000"/>
                  </a:srgbClr>
                </a:solidFill>
                <a:effectLst/>
                <a:uLnTx/>
                <a:uFillTx/>
                <a:latin typeface="Arial Narrow" pitchFamily="34" charset="0"/>
                <a:ea typeface="+mn-ea"/>
                <a:cs typeface="Arial" charset="0"/>
              </a:rPr>
              <a:t>Justice in the context of Russian armed aggression | Rating group</a:t>
            </a:r>
            <a:endParaRPr kumimoji="0" lang="uk-UA" sz="1100" b="0" i="0" u="none" strike="noStrike" kern="1200" cap="none" spc="0" normalizeH="0" baseline="0" noProof="0" dirty="0">
              <a:ln>
                <a:noFill/>
              </a:ln>
              <a:solidFill>
                <a:srgbClr val="4472C4">
                  <a:lumMod val="60000"/>
                  <a:lumOff val="40000"/>
                </a:srgbClr>
              </a:solidFill>
              <a:effectLst/>
              <a:uLnTx/>
              <a:uFillTx/>
              <a:latin typeface="Arial Narrow" pitchFamily="34" charset="0"/>
              <a:ea typeface="+mn-ea"/>
              <a:cs typeface="+mn-cs"/>
            </a:endParaRPr>
          </a:p>
        </p:txBody>
      </p:sp>
      <p:sp>
        <p:nvSpPr>
          <p:cNvPr id="3" name="Номер слайда 2">
            <a:extLst>
              <a:ext uri="{FF2B5EF4-FFF2-40B4-BE49-F238E27FC236}">
                <a16:creationId xmlns="" xmlns:a16="http://schemas.microsoft.com/office/drawing/2014/main" id="{C2C2B139-461D-014C-9DFE-901664832A9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5A59E15-60B0-425D-863E-520DBEEE065D}" type="slidenum">
              <a:rPr kumimoji="0" lang="ru-RU" sz="1200" b="0" i="0" u="none" strike="noStrike" kern="1200" cap="none" spc="0" normalizeH="0" baseline="0" noProof="0" smtClean="0">
                <a:ln>
                  <a:noFill/>
                </a:ln>
                <a:solidFill>
                  <a:srgbClr val="5B9BD5">
                    <a:lumMod val="60000"/>
                    <a:lumOff val="40000"/>
                  </a:srgbClr>
                </a:solidFill>
                <a:effectLst/>
                <a:uLnTx/>
                <a:uFillTx/>
                <a:latin typeface="Arial Narrow" pitchFamily="34" charset="0"/>
                <a:ea typeface="+mn-ea"/>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ru-RU" sz="1200" b="0" i="0" u="none" strike="noStrike" kern="1200" cap="none" spc="0" normalizeH="0" baseline="0" noProof="0" dirty="0">
              <a:ln>
                <a:noFill/>
              </a:ln>
              <a:solidFill>
                <a:srgbClr val="5B9BD5">
                  <a:lumMod val="60000"/>
                  <a:lumOff val="40000"/>
                </a:srgbClr>
              </a:solidFill>
              <a:effectLst/>
              <a:uLnTx/>
              <a:uFillTx/>
              <a:latin typeface="Arial Narrow" pitchFamily="34" charset="0"/>
              <a:ea typeface="+mn-ea"/>
              <a:cs typeface="Arial" charset="0"/>
            </a:endParaRPr>
          </a:p>
        </p:txBody>
      </p:sp>
      <p:sp>
        <p:nvSpPr>
          <p:cNvPr id="15" name="Заголовок 1">
            <a:extLst>
              <a:ext uri="{FF2B5EF4-FFF2-40B4-BE49-F238E27FC236}">
                <a16:creationId xmlns="" xmlns:a16="http://schemas.microsoft.com/office/drawing/2014/main" id="{12EDC703-EE5A-4E0D-2192-F0EB202AF4F3}"/>
              </a:ext>
            </a:extLst>
          </p:cNvPr>
          <p:cNvSpPr txBox="1">
            <a:spLocks/>
          </p:cNvSpPr>
          <p:nvPr/>
        </p:nvSpPr>
        <p:spPr>
          <a:xfrm>
            <a:off x="1545764" y="617450"/>
            <a:ext cx="5326531" cy="644699"/>
          </a:xfrm>
          <a:prstGeom prst="rect">
            <a:avLst/>
          </a:prstGeom>
        </p:spPr>
        <p:txBody>
          <a:bodyPr lIns="94010" tIns="47005" rIns="94010" bIns="47005" anchor="ctr">
            <a:noAutofit/>
          </a:bodyPr>
          <a:lstStyle>
            <a:lvl1pPr algn="ctr" defTabSz="986985" rtl="0" eaLnBrk="1" latinLnBrk="0" hangingPunct="1">
              <a:spcBef>
                <a:spcPct val="0"/>
              </a:spcBef>
              <a:buNone/>
              <a:defRPr sz="4800" kern="1200">
                <a:solidFill>
                  <a:schemeClr val="tx1"/>
                </a:solidFill>
                <a:latin typeface="+mj-lt"/>
                <a:ea typeface="+mj-ea"/>
                <a:cs typeface="+mj-cs"/>
              </a:defRPr>
            </a:lvl1pPr>
          </a:lstStyle>
          <a:p>
            <a:pPr marL="228600">
              <a:spcAft>
                <a:spcPts val="800"/>
              </a:spcAft>
            </a:pPr>
            <a:r>
              <a:rPr lang="en-GB" sz="1800" b="1"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Can lustration be used as one of the tools to restore trust in government institutions after the war?</a:t>
            </a:r>
            <a:endParaRPr lang="uk-UA" sz="1800" dirty="0">
              <a:effectLst/>
              <a:latin typeface="Times New Roman" panose="02020603050405020304" pitchFamily="18" charset="0"/>
              <a:ea typeface="PMingLiU" panose="02020500000000000000" pitchFamily="18" charset="-120"/>
            </a:endParaRPr>
          </a:p>
        </p:txBody>
      </p:sp>
      <p:graphicFrame>
        <p:nvGraphicFramePr>
          <p:cNvPr id="4" name="Диаграмма 6">
            <a:extLst>
              <a:ext uri="{FF2B5EF4-FFF2-40B4-BE49-F238E27FC236}">
                <a16:creationId xmlns="" xmlns:a16="http://schemas.microsoft.com/office/drawing/2014/main" id="{BF2BDB2C-A4FD-9258-3AD6-4E1AA69280F0}"/>
              </a:ext>
            </a:extLst>
          </p:cNvPr>
          <p:cNvGraphicFramePr/>
          <p:nvPr>
            <p:extLst>
              <p:ext uri="{D42A27DB-BD31-4B8C-83A1-F6EECF244321}">
                <p14:modId xmlns:p14="http://schemas.microsoft.com/office/powerpoint/2010/main" val="2998285190"/>
              </p:ext>
            </p:extLst>
          </p:nvPr>
        </p:nvGraphicFramePr>
        <p:xfrm>
          <a:off x="1092200" y="1432098"/>
          <a:ext cx="6476055" cy="5021090"/>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6">
            <a:extLst>
              <a:ext uri="{FF2B5EF4-FFF2-40B4-BE49-F238E27FC236}">
                <a16:creationId xmlns="" xmlns:a16="http://schemas.microsoft.com/office/drawing/2014/main" id="{FB338F94-BC8B-53D6-ED7A-88B65C4B4C0C}"/>
              </a:ext>
            </a:extLst>
          </p:cNvPr>
          <p:cNvSpPr/>
          <p:nvPr/>
        </p:nvSpPr>
        <p:spPr>
          <a:xfrm>
            <a:off x="8651875" y="1230017"/>
            <a:ext cx="3168650" cy="377493"/>
          </a:xfrm>
          <a:prstGeom prst="rect">
            <a:avLst/>
          </a:prstGeom>
          <a:solidFill>
            <a:srgbClr val="DFE7F5"/>
          </a:solidFill>
          <a:ln>
            <a:noFill/>
          </a:ln>
          <a:effectLst>
            <a:outerShdw blurRad="50800" dist="38100" dir="5400000" algn="t"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86985" rtl="0" eaLnBrk="1" fontAlgn="b" latinLnBrk="0" hangingPunct="1">
              <a:lnSpc>
                <a:spcPct val="100000"/>
              </a:lnSpc>
              <a:spcBef>
                <a:spcPts val="0"/>
              </a:spcBef>
              <a:spcAft>
                <a:spcPts val="0"/>
              </a:spcAft>
              <a:buClrTx/>
              <a:buSzTx/>
              <a:buFontTx/>
              <a:buNone/>
              <a:tabLst/>
              <a:defRPr/>
            </a:pPr>
            <a:r>
              <a:rPr lang="en-US" sz="1600" b="1" i="0" u="none" strike="noStrike" kern="1200" dirty="0">
                <a:solidFill>
                  <a:schemeClr val="accent5"/>
                </a:solidFill>
                <a:effectLst/>
                <a:latin typeface="Arial Narrow" panose="020B0606020202030204" pitchFamily="34" charset="0"/>
                <a:ea typeface="+mn-ea"/>
                <a:cs typeface="+mn-cs"/>
              </a:rPr>
              <a:t>Regions. Age</a:t>
            </a:r>
            <a:endParaRPr lang="uk-UA" sz="1600" b="1" i="0" u="none" strike="noStrike" kern="1200" dirty="0">
              <a:solidFill>
                <a:schemeClr val="accent5"/>
              </a:solidFill>
              <a:effectLst/>
              <a:latin typeface="Arial Narrow" panose="020B0606020202030204" pitchFamily="34" charset="0"/>
              <a:ea typeface="+mn-ea"/>
              <a:cs typeface="+mn-cs"/>
            </a:endParaRPr>
          </a:p>
        </p:txBody>
      </p:sp>
      <p:graphicFrame>
        <p:nvGraphicFramePr>
          <p:cNvPr id="6" name="Содержимое 9">
            <a:extLst>
              <a:ext uri="{FF2B5EF4-FFF2-40B4-BE49-F238E27FC236}">
                <a16:creationId xmlns="" xmlns:a16="http://schemas.microsoft.com/office/drawing/2014/main" id="{839022B6-93EE-D204-D97D-1FE4BC176D97}"/>
              </a:ext>
            </a:extLst>
          </p:cNvPr>
          <p:cNvGraphicFramePr>
            <a:graphicFrameLocks/>
          </p:cNvGraphicFramePr>
          <p:nvPr>
            <p:extLst>
              <p:ext uri="{D42A27DB-BD31-4B8C-83A1-F6EECF244321}">
                <p14:modId xmlns:p14="http://schemas.microsoft.com/office/powerpoint/2010/main" val="1432587387"/>
              </p:ext>
            </p:extLst>
          </p:nvPr>
        </p:nvGraphicFramePr>
        <p:xfrm>
          <a:off x="6107652" y="1820346"/>
          <a:ext cx="5842000" cy="37930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6064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97D91BF-F9C4-B7EA-A7D0-859AAC10BD84}"/>
            </a:ext>
          </a:extLst>
        </p:cNvPr>
        <p:cNvGrpSpPr/>
        <p:nvPr/>
      </p:nvGrpSpPr>
      <p:grpSpPr>
        <a:xfrm>
          <a:off x="0" y="0"/>
          <a:ext cx="0" cy="0"/>
          <a:chOff x="0" y="0"/>
          <a:chExt cx="0" cy="0"/>
        </a:xfrm>
      </p:grpSpPr>
      <p:sp>
        <p:nvSpPr>
          <p:cNvPr id="2" name="Нижний колонтитул 1">
            <a:extLst>
              <a:ext uri="{FF2B5EF4-FFF2-40B4-BE49-F238E27FC236}">
                <a16:creationId xmlns="" xmlns:a16="http://schemas.microsoft.com/office/drawing/2014/main" id="{3D72B6B1-7249-CE00-8F68-610D7CC3E8F1}"/>
              </a:ext>
            </a:extLst>
          </p:cNvPr>
          <p:cNvSpPr>
            <a:spLocks noGrp="1"/>
          </p:cNvSpPr>
          <p:nvPr>
            <p:ph type="ftr" sz="quarter" idx="11"/>
          </p:nvPr>
        </p:nvSpPr>
        <p:spPr/>
        <p: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100" b="0" i="0" u="none" strike="noStrike" kern="1200" cap="none" spc="0" normalizeH="0" baseline="0" noProof="0">
                <a:ln>
                  <a:noFill/>
                </a:ln>
                <a:solidFill>
                  <a:srgbClr val="4472C4">
                    <a:lumMod val="60000"/>
                    <a:lumOff val="40000"/>
                  </a:srgbClr>
                </a:solidFill>
                <a:effectLst/>
                <a:uLnTx/>
                <a:uFillTx/>
                <a:latin typeface="Arial Narrow" pitchFamily="34" charset="0"/>
                <a:ea typeface="+mn-ea"/>
                <a:cs typeface="Arial" charset="0"/>
              </a:rPr>
              <a:t>Justice in the context of Russian armed aggression | Rating group</a:t>
            </a:r>
            <a:endParaRPr kumimoji="0" lang="uk-UA" sz="1100" b="0" i="0" u="none" strike="noStrike" kern="1200" cap="none" spc="0" normalizeH="0" baseline="0" noProof="0" dirty="0">
              <a:ln>
                <a:noFill/>
              </a:ln>
              <a:solidFill>
                <a:srgbClr val="4472C4">
                  <a:lumMod val="60000"/>
                  <a:lumOff val="40000"/>
                </a:srgbClr>
              </a:solidFill>
              <a:effectLst/>
              <a:uLnTx/>
              <a:uFillTx/>
              <a:latin typeface="Arial Narrow" pitchFamily="34" charset="0"/>
              <a:ea typeface="+mn-ea"/>
              <a:cs typeface="+mn-cs"/>
            </a:endParaRPr>
          </a:p>
        </p:txBody>
      </p:sp>
      <p:sp>
        <p:nvSpPr>
          <p:cNvPr id="3" name="Номер слайда 2">
            <a:extLst>
              <a:ext uri="{FF2B5EF4-FFF2-40B4-BE49-F238E27FC236}">
                <a16:creationId xmlns="" xmlns:a16="http://schemas.microsoft.com/office/drawing/2014/main" id="{73885CA8-26F5-9F4A-898E-E50C174FAE75}"/>
              </a:ext>
            </a:extLst>
          </p:cNvPr>
          <p:cNvSpPr>
            <a:spLocks noGrp="1"/>
          </p:cNvSpPr>
          <p:nvPr>
            <p:ph type="sldNum" sz="quarter" idx="12"/>
          </p:nvPr>
        </p:nvSpPr>
        <p:spPr/>
        <p:txBody>
          <a:bodyPr/>
          <a:lstStyle/>
          <a:p>
            <a:pPr algn="ctr"/>
            <a:fld id="{A5A59E15-60B0-425D-863E-520DBEEE065D}" type="slidenum">
              <a:rPr lang="ru-RU" smtClean="0"/>
              <a:pPr algn="ctr"/>
              <a:t>8</a:t>
            </a:fld>
            <a:endParaRPr lang="ru-RU" dirty="0"/>
          </a:p>
        </p:txBody>
      </p:sp>
      <p:graphicFrame>
        <p:nvGraphicFramePr>
          <p:cNvPr id="4" name="Диаграмма 10">
            <a:extLst>
              <a:ext uri="{FF2B5EF4-FFF2-40B4-BE49-F238E27FC236}">
                <a16:creationId xmlns="" xmlns:a16="http://schemas.microsoft.com/office/drawing/2014/main" id="{39A08A6D-7E26-A24D-75DA-6CC23F7BB95E}"/>
              </a:ext>
            </a:extLst>
          </p:cNvPr>
          <p:cNvGraphicFramePr/>
          <p:nvPr>
            <p:extLst>
              <p:ext uri="{D42A27DB-BD31-4B8C-83A1-F6EECF244321}">
                <p14:modId xmlns:p14="http://schemas.microsoft.com/office/powerpoint/2010/main" val="3903630494"/>
              </p:ext>
            </p:extLst>
          </p:nvPr>
        </p:nvGraphicFramePr>
        <p:xfrm>
          <a:off x="1249640" y="425903"/>
          <a:ext cx="10942360" cy="6006193"/>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a:extLst>
              <a:ext uri="{FF2B5EF4-FFF2-40B4-BE49-F238E27FC236}">
                <a16:creationId xmlns="" xmlns:a16="http://schemas.microsoft.com/office/drawing/2014/main" id="{3C69F06E-9823-8EC3-C5AE-CF08FB0EF96E}"/>
              </a:ext>
            </a:extLst>
          </p:cNvPr>
          <p:cNvSpPr/>
          <p:nvPr/>
        </p:nvSpPr>
        <p:spPr>
          <a:xfrm>
            <a:off x="1092199" y="1235925"/>
            <a:ext cx="10031207" cy="1840761"/>
          </a:xfrm>
          <a:prstGeom prst="rect">
            <a:avLst/>
          </a:prstGeom>
          <a:noFill/>
          <a:ln>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TextBox 5">
            <a:extLst>
              <a:ext uri="{FF2B5EF4-FFF2-40B4-BE49-F238E27FC236}">
                <a16:creationId xmlns="" xmlns:a16="http://schemas.microsoft.com/office/drawing/2014/main" id="{665CA079-72D2-8B4A-C324-C2653840A19D}"/>
              </a:ext>
            </a:extLst>
          </p:cNvPr>
          <p:cNvSpPr txBox="1"/>
          <p:nvPr/>
        </p:nvSpPr>
        <p:spPr>
          <a:xfrm>
            <a:off x="1493841" y="244791"/>
            <a:ext cx="10434634"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Arial" pitchFamily="34" charset="0"/>
                <a:ea typeface="+mn-ea"/>
                <a:cs typeface="Arial" pitchFamily="34" charset="0"/>
              </a:defRPr>
            </a:pPr>
            <a:r>
              <a:rPr lang="en-GB" sz="1800" b="1"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If lustration is considered as a mechanism to restrict access to state positions for those who collaborated with the occupation authorities, to whom should it be applied first? </a:t>
            </a:r>
            <a:endParaRPr lang="uk-UA" sz="1800" b="1"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Arial" pitchFamily="34" charset="0"/>
                <a:ea typeface="+mn-ea"/>
                <a:cs typeface="Arial" pitchFamily="34" charset="0"/>
              </a:defRPr>
            </a:pPr>
            <a:r>
              <a:rPr lang="en-US" sz="1800" b="0" i="1" dirty="0">
                <a:effectLst/>
                <a:latin typeface="Arial Narrow" panose="020B0606020202030204" pitchFamily="34" charset="0"/>
              </a:rPr>
              <a:t>NO MORE THAN 3 ANSWERS</a:t>
            </a:r>
            <a:endParaRPr lang="uk-UA" sz="1800" b="0" i="1" dirty="0">
              <a:effectLst/>
              <a:latin typeface="Arial Narrow" panose="020B0606020202030204" pitchFamily="34" charset="0"/>
            </a:endParaRPr>
          </a:p>
        </p:txBody>
      </p:sp>
    </p:spTree>
    <p:extLst>
      <p:ext uri="{BB962C8B-B14F-4D97-AF65-F5344CB8AC3E}">
        <p14:creationId xmlns:p14="http://schemas.microsoft.com/office/powerpoint/2010/main" val="2091412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4B1C9EA-FBA3-C916-1958-13E9FF54809E}"/>
            </a:ext>
          </a:extLst>
        </p:cNvPr>
        <p:cNvGrpSpPr/>
        <p:nvPr/>
      </p:nvGrpSpPr>
      <p:grpSpPr>
        <a:xfrm>
          <a:off x="0" y="0"/>
          <a:ext cx="0" cy="0"/>
          <a:chOff x="0" y="0"/>
          <a:chExt cx="0" cy="0"/>
        </a:xfrm>
      </p:grpSpPr>
      <p:sp>
        <p:nvSpPr>
          <p:cNvPr id="2" name="Нижний колонтитул 1">
            <a:extLst>
              <a:ext uri="{FF2B5EF4-FFF2-40B4-BE49-F238E27FC236}">
                <a16:creationId xmlns="" xmlns:a16="http://schemas.microsoft.com/office/drawing/2014/main" id="{C3CC3307-AF89-91FB-3F2C-A0FBD1144552}"/>
              </a:ext>
            </a:extLst>
          </p:cNvPr>
          <p:cNvSpPr>
            <a:spLocks noGrp="1"/>
          </p:cNvSpPr>
          <p:nvPr>
            <p:ph type="ftr" sz="quarter" idx="11"/>
          </p:nvPr>
        </p:nvSpPr>
        <p:spPr/>
        <p: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100" b="0" i="0" u="none" strike="noStrike" kern="1200" cap="none" spc="0" normalizeH="0" baseline="0" noProof="0">
                <a:ln>
                  <a:noFill/>
                </a:ln>
                <a:solidFill>
                  <a:srgbClr val="4472C4">
                    <a:lumMod val="60000"/>
                    <a:lumOff val="40000"/>
                  </a:srgbClr>
                </a:solidFill>
                <a:effectLst/>
                <a:uLnTx/>
                <a:uFillTx/>
                <a:latin typeface="Arial Narrow" pitchFamily="34" charset="0"/>
                <a:ea typeface="+mn-ea"/>
                <a:cs typeface="Arial" charset="0"/>
              </a:rPr>
              <a:t>Justice in the context of Russian armed aggression | Rating group</a:t>
            </a:r>
            <a:endParaRPr kumimoji="0" lang="uk-UA" sz="1100" b="0" i="0" u="none" strike="noStrike" kern="1200" cap="none" spc="0" normalizeH="0" baseline="0" noProof="0" dirty="0">
              <a:ln>
                <a:noFill/>
              </a:ln>
              <a:solidFill>
                <a:srgbClr val="4472C4">
                  <a:lumMod val="60000"/>
                  <a:lumOff val="40000"/>
                </a:srgbClr>
              </a:solidFill>
              <a:effectLst/>
              <a:uLnTx/>
              <a:uFillTx/>
              <a:latin typeface="Arial Narrow" pitchFamily="34" charset="0"/>
              <a:ea typeface="+mn-ea"/>
              <a:cs typeface="+mn-cs"/>
            </a:endParaRPr>
          </a:p>
        </p:txBody>
      </p:sp>
      <p:sp>
        <p:nvSpPr>
          <p:cNvPr id="3" name="Номер слайда 2">
            <a:extLst>
              <a:ext uri="{FF2B5EF4-FFF2-40B4-BE49-F238E27FC236}">
                <a16:creationId xmlns="" xmlns:a16="http://schemas.microsoft.com/office/drawing/2014/main" id="{C174AE91-61DB-A0B9-9B28-2DE250967AEC}"/>
              </a:ext>
            </a:extLst>
          </p:cNvPr>
          <p:cNvSpPr>
            <a:spLocks noGrp="1"/>
          </p:cNvSpPr>
          <p:nvPr>
            <p:ph type="sldNum" sz="quarter" idx="12"/>
          </p:nvPr>
        </p:nvSpPr>
        <p:spPr/>
        <p:txBody>
          <a:bodyPr/>
          <a:lstStyle/>
          <a:p>
            <a:pPr algn="ctr"/>
            <a:fld id="{A5A59E15-60B0-425D-863E-520DBEEE065D}" type="slidenum">
              <a:rPr lang="ru-RU" smtClean="0"/>
              <a:pPr algn="ctr"/>
              <a:t>9</a:t>
            </a:fld>
            <a:endParaRPr lang="ru-RU" dirty="0"/>
          </a:p>
        </p:txBody>
      </p:sp>
      <p:graphicFrame>
        <p:nvGraphicFramePr>
          <p:cNvPr id="4" name="Диаграмма 10">
            <a:extLst>
              <a:ext uri="{FF2B5EF4-FFF2-40B4-BE49-F238E27FC236}">
                <a16:creationId xmlns="" xmlns:a16="http://schemas.microsoft.com/office/drawing/2014/main" id="{84BA9FD5-4D61-E5A1-6EF4-4576D6572117}"/>
              </a:ext>
            </a:extLst>
          </p:cNvPr>
          <p:cNvGraphicFramePr/>
          <p:nvPr>
            <p:extLst>
              <p:ext uri="{D42A27DB-BD31-4B8C-83A1-F6EECF244321}">
                <p14:modId xmlns:p14="http://schemas.microsoft.com/office/powerpoint/2010/main" val="593702313"/>
              </p:ext>
            </p:extLst>
          </p:nvPr>
        </p:nvGraphicFramePr>
        <p:xfrm>
          <a:off x="952500" y="407307"/>
          <a:ext cx="11239500" cy="6006193"/>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a:extLst>
              <a:ext uri="{FF2B5EF4-FFF2-40B4-BE49-F238E27FC236}">
                <a16:creationId xmlns="" xmlns:a16="http://schemas.microsoft.com/office/drawing/2014/main" id="{0E0981FF-F173-E245-DF62-4F574902A7C7}"/>
              </a:ext>
            </a:extLst>
          </p:cNvPr>
          <p:cNvSpPr/>
          <p:nvPr/>
        </p:nvSpPr>
        <p:spPr>
          <a:xfrm>
            <a:off x="2110520" y="1233488"/>
            <a:ext cx="9771341" cy="2583039"/>
          </a:xfrm>
          <a:prstGeom prst="rect">
            <a:avLst/>
          </a:prstGeom>
          <a:noFill/>
          <a:ln>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TextBox 5">
            <a:extLst>
              <a:ext uri="{FF2B5EF4-FFF2-40B4-BE49-F238E27FC236}">
                <a16:creationId xmlns="" xmlns:a16="http://schemas.microsoft.com/office/drawing/2014/main" id="{E2804422-EF11-C6CF-185A-595723F19E97}"/>
              </a:ext>
            </a:extLst>
          </p:cNvPr>
          <p:cNvSpPr txBox="1"/>
          <p:nvPr/>
        </p:nvSpPr>
        <p:spPr>
          <a:xfrm>
            <a:off x="1493841" y="244791"/>
            <a:ext cx="10434634"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Arial" pitchFamily="34" charset="0"/>
                <a:ea typeface="+mn-ea"/>
                <a:cs typeface="Arial" pitchFamily="34" charset="0"/>
              </a:defRPr>
            </a:pPr>
            <a:r>
              <a:rPr lang="en-GB" sz="1800" b="1" dirty="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Which government positions should be prohibited for those who had connections with Russia after the start of aggression in 2014?</a:t>
            </a:r>
          </a:p>
          <a:p>
            <a:pPr marL="0" marR="0" lvl="0" indent="0" algn="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Arial" pitchFamily="34" charset="0"/>
                <a:ea typeface="+mn-ea"/>
                <a:cs typeface="Arial" pitchFamily="34" charset="0"/>
              </a:defRPr>
            </a:pPr>
            <a:r>
              <a:rPr lang="en-US" sz="1800" b="0" i="1" dirty="0">
                <a:effectLst/>
                <a:latin typeface="Arial Narrow" panose="020B0606020202030204" pitchFamily="34" charset="0"/>
              </a:rPr>
              <a:t>NO MORE THAN 3 ANSWERS</a:t>
            </a:r>
            <a:endParaRPr lang="uk-UA" sz="1800" b="0" i="1" dirty="0">
              <a:effectLst/>
              <a:latin typeface="Arial Narrow" panose="020B0606020202030204" pitchFamily="34" charset="0"/>
            </a:endParaRPr>
          </a:p>
        </p:txBody>
      </p:sp>
      <p:sp>
        <p:nvSpPr>
          <p:cNvPr id="7" name="TextBox 6">
            <a:extLst>
              <a:ext uri="{FF2B5EF4-FFF2-40B4-BE49-F238E27FC236}">
                <a16:creationId xmlns="" xmlns:a16="http://schemas.microsoft.com/office/drawing/2014/main" id="{1A0599F2-E4C8-8818-6D3B-884C84589DAD}"/>
              </a:ext>
            </a:extLst>
          </p:cNvPr>
          <p:cNvSpPr txBox="1"/>
          <p:nvPr/>
        </p:nvSpPr>
        <p:spPr>
          <a:xfrm>
            <a:off x="11407633" y="1545843"/>
            <a:ext cx="474228"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79</a:t>
            </a:r>
            <a:endParaRPr lang="uk-UA"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8274413"/>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795</TotalTime>
  <Words>940</Words>
  <Application>Microsoft Office PowerPoint</Application>
  <PresentationFormat>Широкий екран</PresentationFormat>
  <Paragraphs>117</Paragraphs>
  <Slides>23</Slides>
  <Notes>10</Notes>
  <HiddenSlides>0</HiddenSlides>
  <MMClips>0</MMClips>
  <ScaleCrop>false</ScaleCrop>
  <HeadingPairs>
    <vt:vector size="6" baseType="variant">
      <vt:variant>
        <vt:lpstr>Використані шрифти</vt:lpstr>
      </vt:variant>
      <vt:variant>
        <vt:i4>11</vt:i4>
      </vt:variant>
      <vt:variant>
        <vt:lpstr>Тема</vt:lpstr>
      </vt:variant>
      <vt:variant>
        <vt:i4>2</vt:i4>
      </vt:variant>
      <vt:variant>
        <vt:lpstr>Заголовки слайдів</vt:lpstr>
      </vt:variant>
      <vt:variant>
        <vt:i4>23</vt:i4>
      </vt:variant>
    </vt:vector>
  </HeadingPairs>
  <TitlesOfParts>
    <vt:vector size="36" baseType="lpstr">
      <vt:lpstr>Aptos</vt:lpstr>
      <vt:lpstr>Aptos Display</vt:lpstr>
      <vt:lpstr>Arial</vt:lpstr>
      <vt:lpstr>Arial Black</vt:lpstr>
      <vt:lpstr>Arial Narrow</vt:lpstr>
      <vt:lpstr>Calibri</vt:lpstr>
      <vt:lpstr>Calibri Light</vt:lpstr>
      <vt:lpstr>Courier New</vt:lpstr>
      <vt:lpstr>Impact</vt:lpstr>
      <vt:lpstr>PMingLiU</vt:lpstr>
      <vt:lpstr>Times New Roman</vt:lpstr>
      <vt:lpstr>Тема Office</vt:lpstr>
      <vt:lpstr>1_Тема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Олена Константінова</dc:creator>
  <cp:lastModifiedBy>Обліковий запис Microsoft</cp:lastModifiedBy>
  <cp:revision>59</cp:revision>
  <dcterms:created xsi:type="dcterms:W3CDTF">2024-12-16T13:18:32Z</dcterms:created>
  <dcterms:modified xsi:type="dcterms:W3CDTF">2025-03-04T08:08:04Z</dcterms:modified>
</cp:coreProperties>
</file>